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95" r:id="rId4"/>
    <p:sldId id="286" r:id="rId5"/>
    <p:sldId id="287" r:id="rId7"/>
    <p:sldId id="288" r:id="rId8"/>
    <p:sldId id="289" r:id="rId9"/>
    <p:sldId id="294" r:id="rId10"/>
    <p:sldId id="284" r:id="rId11"/>
    <p:sldId id="283" r:id="rId12"/>
    <p:sldId id="299" r:id="rId13"/>
    <p:sldId id="290" r:id="rId14"/>
    <p:sldId id="296" r:id="rId15"/>
    <p:sldId id="298" r:id="rId16"/>
    <p:sldId id="266" r:id="rId17"/>
  </p:sldIdLst>
  <p:sldSz cx="12192000" cy="6858000"/>
  <p:notesSz cx="6858000" cy="9144000"/>
  <p:custDataLst>
    <p:tags r:id="rId21"/>
  </p:custDataLst>
  <p:defaultTextStyle>
    <a:defPPr>
      <a:defRPr lang="zh-TW"/>
    </a:defPPr>
    <a:lvl1pPr algn="l" rtl="0" eaLnBrk="0" fontAlgn="base" hangingPunct="0">
      <a:spcBef>
        <a:spcPct val="0"/>
      </a:spcBef>
      <a:spcAft>
        <a:spcPct val="0"/>
      </a:spcAft>
      <a:defRPr sz="1400" b="1" kern="1200">
        <a:solidFill>
          <a:schemeClr val="tx1"/>
        </a:solidFill>
        <a:latin typeface="Arial" panose="020B0604020202020204" pitchFamily="34" charset="0"/>
        <a:ea typeface="SimSun" panose="02010600030101010101" pitchFamily="2" charset="-122"/>
        <a:cs typeface="+mn-cs"/>
      </a:defRPr>
    </a:lvl1pPr>
    <a:lvl2pPr marL="457200" algn="l" rtl="0" eaLnBrk="0" fontAlgn="base" hangingPunct="0">
      <a:spcBef>
        <a:spcPct val="0"/>
      </a:spcBef>
      <a:spcAft>
        <a:spcPct val="0"/>
      </a:spcAft>
      <a:defRPr sz="1400" b="1" kern="1200">
        <a:solidFill>
          <a:schemeClr val="tx1"/>
        </a:solidFill>
        <a:latin typeface="Arial" panose="020B0604020202020204" pitchFamily="34" charset="0"/>
        <a:ea typeface="SimSun" panose="02010600030101010101" pitchFamily="2" charset="-122"/>
        <a:cs typeface="+mn-cs"/>
      </a:defRPr>
    </a:lvl2pPr>
    <a:lvl3pPr marL="914400" algn="l" rtl="0" eaLnBrk="0" fontAlgn="base" hangingPunct="0">
      <a:spcBef>
        <a:spcPct val="0"/>
      </a:spcBef>
      <a:spcAft>
        <a:spcPct val="0"/>
      </a:spcAft>
      <a:defRPr sz="1400" b="1" kern="1200">
        <a:solidFill>
          <a:schemeClr val="tx1"/>
        </a:solidFill>
        <a:latin typeface="Arial" panose="020B0604020202020204" pitchFamily="34" charset="0"/>
        <a:ea typeface="SimSun" panose="02010600030101010101" pitchFamily="2" charset="-122"/>
        <a:cs typeface="+mn-cs"/>
      </a:defRPr>
    </a:lvl3pPr>
    <a:lvl4pPr marL="1371600" algn="l" rtl="0" eaLnBrk="0" fontAlgn="base" hangingPunct="0">
      <a:spcBef>
        <a:spcPct val="0"/>
      </a:spcBef>
      <a:spcAft>
        <a:spcPct val="0"/>
      </a:spcAft>
      <a:defRPr sz="1400" b="1" kern="1200">
        <a:solidFill>
          <a:schemeClr val="tx1"/>
        </a:solidFill>
        <a:latin typeface="Arial" panose="020B0604020202020204" pitchFamily="34" charset="0"/>
        <a:ea typeface="SimSun" panose="02010600030101010101" pitchFamily="2" charset="-122"/>
        <a:cs typeface="+mn-cs"/>
      </a:defRPr>
    </a:lvl4pPr>
    <a:lvl5pPr marL="1828800" algn="l" rtl="0" eaLnBrk="0" fontAlgn="base" hangingPunct="0">
      <a:spcBef>
        <a:spcPct val="0"/>
      </a:spcBef>
      <a:spcAft>
        <a:spcPct val="0"/>
      </a:spcAft>
      <a:defRPr sz="1400" b="1"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sz="1400" b="1"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sz="1400" b="1"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sz="1400" b="1"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sz="1400" b="1" kern="1200">
        <a:solidFill>
          <a:schemeClr val="tx1"/>
        </a:solidFill>
        <a:latin typeface="Arial" panose="020B060402020202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75088" autoAdjust="0"/>
  </p:normalViewPr>
  <p:slideViewPr>
    <p:cSldViewPr>
      <p:cViewPr varScale="1">
        <p:scale>
          <a:sx n="58" d="100"/>
          <a:sy n="58" d="100"/>
        </p:scale>
        <p:origin x="34"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gs" Target="tags/tag4.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29453A2-D5B5-437C-A22A-0A930370E6A9}" type="doc">
      <dgm:prSet loTypeId="urn:microsoft.com/office/officeart/2005/8/layout/vProcess5" loCatId="process" qsTypeId="urn:microsoft.com/office/officeart/2005/8/quickstyle/simple1#1" qsCatId="simple" csTypeId="urn:microsoft.com/office/officeart/2005/8/colors/accent1_2#1" csCatId="accent1" phldr="1"/>
      <dgm:spPr/>
      <dgm:t>
        <a:bodyPr/>
        <a:lstStyle/>
        <a:p>
          <a:endParaRPr lang="zh-CN" altLang="en-US"/>
        </a:p>
      </dgm:t>
    </dgm:pt>
    <dgm:pt modelId="{B55F12A5-5270-4A87-872D-1AC8742BEFB0}">
      <dgm:prSet/>
      <dgm:spPr/>
      <dgm:t>
        <a:bodyPr/>
        <a:lstStyle/>
        <a:p>
          <a:pPr>
            <a:lnSpc>
              <a:spcPct val="100000"/>
            </a:lnSpc>
          </a:pPr>
          <a:r>
            <a:rPr lang="en-US" altLang="zh-CN" b="1" dirty="0">
              <a:solidFill>
                <a:schemeClr val="tx1"/>
              </a:solidFill>
              <a:latin typeface="Helvetica" panose="020B0604020202020204" pitchFamily="34" charset="0"/>
              <a:cs typeface="Helvetica" panose="020B0604020202020204" pitchFamily="34" charset="0"/>
            </a:rPr>
            <a:t>Architecture for Activity Detection and Recognition</a:t>
          </a:r>
          <a:endParaRPr lang="zh-CN" b="1" dirty="0">
            <a:solidFill>
              <a:schemeClr val="tx1"/>
            </a:solidFill>
            <a:latin typeface="Helvetica" panose="020B0604020202020204" pitchFamily="34" charset="0"/>
            <a:cs typeface="Helvetica" panose="020B0604020202020204" pitchFamily="34" charset="0"/>
          </a:endParaRPr>
        </a:p>
      </dgm:t>
    </dgm:pt>
    <dgm:pt modelId="{D681A6FC-E898-4806-82F8-2A225FCA7D8F}" cxnId="{805B8476-B337-465C-A980-79EF2606E50F}" type="parTrans">
      <dgm:prSet/>
      <dgm:spPr/>
      <dgm:t>
        <a:bodyPr/>
        <a:lstStyle/>
        <a:p>
          <a:endParaRPr lang="zh-CN" altLang="en-US"/>
        </a:p>
      </dgm:t>
    </dgm:pt>
    <dgm:pt modelId="{9F623331-5379-4E4C-A142-BC880A4B48BE}" cxnId="{805B8476-B337-465C-A980-79EF2606E50F}" type="sibTrans">
      <dgm:prSet/>
      <dgm:spPr/>
      <dgm:t>
        <a:bodyPr/>
        <a:lstStyle/>
        <a:p>
          <a:pPr>
            <a:lnSpc>
              <a:spcPct val="100000"/>
            </a:lnSpc>
          </a:pPr>
          <a:endParaRPr lang="zh-CN" altLang="en-US"/>
        </a:p>
      </dgm:t>
    </dgm:pt>
    <dgm:pt modelId="{C7E371DD-BE7B-470B-801F-A5B4A755D20A}">
      <dgm:prSet/>
      <dgm:spPr/>
      <dgm:t>
        <a:bodyPr/>
        <a:lstStyle/>
        <a:p>
          <a:pPr>
            <a:lnSpc>
              <a:spcPct val="100000"/>
            </a:lnSpc>
          </a:pPr>
          <a:r>
            <a:rPr lang="en-US" b="1" dirty="0">
              <a:solidFill>
                <a:schemeClr val="tx1"/>
              </a:solidFill>
              <a:latin typeface="Helvetica" panose="020B0604020202020204" pitchFamily="34" charset="0"/>
              <a:cs typeface="Helvetica" panose="020B0604020202020204" pitchFamily="34" charset="0"/>
            </a:rPr>
            <a:t>T</a:t>
          </a:r>
          <a:r>
            <a:rPr lang="en-US" altLang="zh-CN" b="1" dirty="0">
              <a:solidFill>
                <a:schemeClr val="tx1"/>
              </a:solidFill>
              <a:latin typeface="Helvetica" panose="020B0604020202020204" pitchFamily="34" charset="0"/>
              <a:cs typeface="Helvetica" panose="020B0604020202020204" pitchFamily="34" charset="0"/>
            </a:rPr>
            <a:t>estbed</a:t>
          </a:r>
          <a:endParaRPr lang="zh-CN" dirty="0">
            <a:solidFill>
              <a:schemeClr val="tx1"/>
            </a:solidFill>
            <a:latin typeface="Helvetica" panose="020B0604020202020204" pitchFamily="34" charset="0"/>
            <a:cs typeface="Helvetica" panose="020B0604020202020204" pitchFamily="34" charset="0"/>
          </a:endParaRPr>
        </a:p>
      </dgm:t>
    </dgm:pt>
    <dgm:pt modelId="{50C13660-EBF0-470B-BDC0-B669AEE4B74A}" cxnId="{97548FDB-F889-4491-ADE7-1D815CB39E08}" type="parTrans">
      <dgm:prSet/>
      <dgm:spPr/>
      <dgm:t>
        <a:bodyPr/>
        <a:lstStyle/>
        <a:p>
          <a:endParaRPr lang="zh-CN" altLang="en-US"/>
        </a:p>
      </dgm:t>
    </dgm:pt>
    <dgm:pt modelId="{ABE944B9-66F1-4E6F-AA1B-4F2A93AF3673}" cxnId="{97548FDB-F889-4491-ADE7-1D815CB39E08}" type="sibTrans">
      <dgm:prSet/>
      <dgm:spPr/>
      <dgm:t>
        <a:bodyPr/>
        <a:lstStyle/>
        <a:p>
          <a:pPr>
            <a:lnSpc>
              <a:spcPct val="100000"/>
            </a:lnSpc>
          </a:pPr>
          <a:endParaRPr lang="zh-CN" altLang="en-US"/>
        </a:p>
      </dgm:t>
    </dgm:pt>
    <dgm:pt modelId="{32F1F22E-6158-45C1-AB91-EB69B6C682CB}">
      <dgm:prSet custT="1"/>
      <dgm:spPr/>
      <dgm:t>
        <a:bodyPr/>
        <a:lstStyle/>
        <a:p>
          <a:pPr marL="0" lvl="0" indent="0" algn="l" defTabSz="1066800">
            <a:lnSpc>
              <a:spcPct val="100000"/>
            </a:lnSpc>
            <a:spcBef>
              <a:spcPct val="0"/>
            </a:spcBef>
            <a:spcAft>
              <a:spcPct val="35000"/>
            </a:spcAft>
            <a:buNone/>
          </a:pPr>
          <a:r>
            <a:rPr lang="en-US" altLang="zh-CN" sz="3200" b="1" kern="1200" dirty="0">
              <a:solidFill>
                <a:srgbClr val="000000">
                  <a:hueOff val="0"/>
                  <a:satOff val="0"/>
                  <a:lumOff val="0"/>
                  <a:alphaOff val="0"/>
                </a:srgbClr>
              </a:solidFill>
              <a:latin typeface="Helvetica" panose="020B0604020202020204" pitchFamily="34" charset="0"/>
              <a:ea typeface="+mn-ea"/>
              <a:cs typeface="Helvetica" panose="020B0604020202020204" pitchFamily="34" charset="0"/>
            </a:rPr>
            <a:t>Case Study</a:t>
          </a:r>
          <a:endParaRPr lang="zh-CN" sz="3200" b="1" kern="1200" dirty="0">
            <a:solidFill>
              <a:srgbClr val="000000">
                <a:hueOff val="0"/>
                <a:satOff val="0"/>
                <a:lumOff val="0"/>
                <a:alphaOff val="0"/>
              </a:srgbClr>
            </a:solidFill>
            <a:latin typeface="Helvetica" panose="020B0604020202020204" pitchFamily="34" charset="0"/>
            <a:ea typeface="+mn-ea"/>
            <a:cs typeface="Helvetica" panose="020B0604020202020204" pitchFamily="34" charset="0"/>
          </a:endParaRPr>
        </a:p>
      </dgm:t>
    </dgm:pt>
    <dgm:pt modelId="{8599370F-27BB-4DBC-B34E-3CE4D440A5D3}" cxnId="{9B79A112-2EBA-421C-BE06-8997E411273A}" type="parTrans">
      <dgm:prSet/>
      <dgm:spPr/>
      <dgm:t>
        <a:bodyPr/>
        <a:lstStyle/>
        <a:p>
          <a:endParaRPr lang="zh-CN" altLang="en-US"/>
        </a:p>
      </dgm:t>
    </dgm:pt>
    <dgm:pt modelId="{16ECF7BF-1818-4895-8D7D-B0EA83DC7AE3}" cxnId="{9B79A112-2EBA-421C-BE06-8997E411273A}" type="sibTrans">
      <dgm:prSet/>
      <dgm:spPr/>
      <dgm:t>
        <a:bodyPr/>
        <a:lstStyle/>
        <a:p>
          <a:pPr>
            <a:lnSpc>
              <a:spcPct val="100000"/>
            </a:lnSpc>
          </a:pPr>
          <a:endParaRPr lang="zh-CN" altLang="en-US"/>
        </a:p>
      </dgm:t>
    </dgm:pt>
    <dgm:pt modelId="{9ADCA01C-7860-44FF-A4EF-2452A3F10C6C}" type="pres">
      <dgm:prSet presAssocID="{329453A2-D5B5-437C-A22A-0A930370E6A9}" presName="outerComposite" presStyleCnt="0">
        <dgm:presLayoutVars>
          <dgm:chMax val="5"/>
          <dgm:dir/>
          <dgm:resizeHandles val="exact"/>
        </dgm:presLayoutVars>
      </dgm:prSet>
      <dgm:spPr/>
    </dgm:pt>
    <dgm:pt modelId="{3682A3C2-D1F3-45B7-9EE1-64733841014A}" type="pres">
      <dgm:prSet presAssocID="{329453A2-D5B5-437C-A22A-0A930370E6A9}" presName="dummyMaxCanvas" presStyleCnt="0">
        <dgm:presLayoutVars/>
      </dgm:prSet>
      <dgm:spPr/>
    </dgm:pt>
    <dgm:pt modelId="{668BB462-64AC-4C7C-9FCA-B129213C05CA}" type="pres">
      <dgm:prSet presAssocID="{329453A2-D5B5-437C-A22A-0A930370E6A9}" presName="ThreeNodes_1" presStyleLbl="node1" presStyleIdx="0" presStyleCnt="3">
        <dgm:presLayoutVars>
          <dgm:bulletEnabled val="1"/>
        </dgm:presLayoutVars>
      </dgm:prSet>
      <dgm:spPr/>
    </dgm:pt>
    <dgm:pt modelId="{6D4BE1F6-0432-401D-9CE1-2DE041C7EA9F}" type="pres">
      <dgm:prSet presAssocID="{329453A2-D5B5-437C-A22A-0A930370E6A9}" presName="ThreeNodes_2" presStyleLbl="node1" presStyleIdx="1" presStyleCnt="3">
        <dgm:presLayoutVars>
          <dgm:bulletEnabled val="1"/>
        </dgm:presLayoutVars>
      </dgm:prSet>
      <dgm:spPr/>
    </dgm:pt>
    <dgm:pt modelId="{D4179753-7BD0-4A87-BCB0-584732FD2299}" type="pres">
      <dgm:prSet presAssocID="{329453A2-D5B5-437C-A22A-0A930370E6A9}" presName="ThreeNodes_3" presStyleLbl="node1" presStyleIdx="2" presStyleCnt="3">
        <dgm:presLayoutVars>
          <dgm:bulletEnabled val="1"/>
        </dgm:presLayoutVars>
      </dgm:prSet>
      <dgm:spPr/>
    </dgm:pt>
    <dgm:pt modelId="{0E144759-7CA1-4158-A9FA-7D98DC633BDF}" type="pres">
      <dgm:prSet presAssocID="{329453A2-D5B5-437C-A22A-0A930370E6A9}" presName="ThreeConn_1-2" presStyleLbl="fgAccFollowNode1" presStyleIdx="0" presStyleCnt="2">
        <dgm:presLayoutVars>
          <dgm:bulletEnabled val="1"/>
        </dgm:presLayoutVars>
      </dgm:prSet>
      <dgm:spPr/>
    </dgm:pt>
    <dgm:pt modelId="{3B5C4BE7-E00E-401C-8EFE-84EF0BC514F8}" type="pres">
      <dgm:prSet presAssocID="{329453A2-D5B5-437C-A22A-0A930370E6A9}" presName="ThreeConn_2-3" presStyleLbl="fgAccFollowNode1" presStyleIdx="1" presStyleCnt="2">
        <dgm:presLayoutVars>
          <dgm:bulletEnabled val="1"/>
        </dgm:presLayoutVars>
      </dgm:prSet>
      <dgm:spPr/>
    </dgm:pt>
    <dgm:pt modelId="{A060297C-90B8-4CC1-8EF5-E4608B1CC964}" type="pres">
      <dgm:prSet presAssocID="{329453A2-D5B5-437C-A22A-0A930370E6A9}" presName="ThreeNodes_1_text" presStyleLbl="node1" presStyleIdx="2" presStyleCnt="3">
        <dgm:presLayoutVars>
          <dgm:bulletEnabled val="1"/>
        </dgm:presLayoutVars>
      </dgm:prSet>
      <dgm:spPr/>
    </dgm:pt>
    <dgm:pt modelId="{53886DC3-0E57-46B8-82C4-DC6668A65D86}" type="pres">
      <dgm:prSet presAssocID="{329453A2-D5B5-437C-A22A-0A930370E6A9}" presName="ThreeNodes_2_text" presStyleLbl="node1" presStyleIdx="2" presStyleCnt="3">
        <dgm:presLayoutVars>
          <dgm:bulletEnabled val="1"/>
        </dgm:presLayoutVars>
      </dgm:prSet>
      <dgm:spPr/>
    </dgm:pt>
    <dgm:pt modelId="{6D34BF49-1C19-4D66-BC6E-6EDF149A3BCC}" type="pres">
      <dgm:prSet presAssocID="{329453A2-D5B5-437C-A22A-0A930370E6A9}" presName="ThreeNodes_3_text" presStyleLbl="node1" presStyleIdx="2" presStyleCnt="3">
        <dgm:presLayoutVars>
          <dgm:bulletEnabled val="1"/>
        </dgm:presLayoutVars>
      </dgm:prSet>
      <dgm:spPr/>
    </dgm:pt>
  </dgm:ptLst>
  <dgm:cxnLst>
    <dgm:cxn modelId="{9B79A112-2EBA-421C-BE06-8997E411273A}" srcId="{329453A2-D5B5-437C-A22A-0A930370E6A9}" destId="{32F1F22E-6158-45C1-AB91-EB69B6C682CB}" srcOrd="2" destOrd="0" parTransId="{8599370F-27BB-4DBC-B34E-3CE4D440A5D3}" sibTransId="{16ECF7BF-1818-4895-8D7D-B0EA83DC7AE3}"/>
    <dgm:cxn modelId="{F0B50839-7469-4ACC-94C6-163FF58DEEDF}" type="presOf" srcId="{B55F12A5-5270-4A87-872D-1AC8742BEFB0}" destId="{A060297C-90B8-4CC1-8EF5-E4608B1CC964}" srcOrd="1" destOrd="0" presId="urn:microsoft.com/office/officeart/2005/8/layout/vProcess5"/>
    <dgm:cxn modelId="{71BCB671-673F-414C-9FEA-BD6A8DC6F2E4}" type="presOf" srcId="{32F1F22E-6158-45C1-AB91-EB69B6C682CB}" destId="{6D34BF49-1C19-4D66-BC6E-6EDF149A3BCC}" srcOrd="1" destOrd="0" presId="urn:microsoft.com/office/officeart/2005/8/layout/vProcess5"/>
    <dgm:cxn modelId="{805B8476-B337-465C-A980-79EF2606E50F}" srcId="{329453A2-D5B5-437C-A22A-0A930370E6A9}" destId="{B55F12A5-5270-4A87-872D-1AC8742BEFB0}" srcOrd="0" destOrd="0" parTransId="{D681A6FC-E898-4806-82F8-2A225FCA7D8F}" sibTransId="{9F623331-5379-4E4C-A142-BC880A4B48BE}"/>
    <dgm:cxn modelId="{538D7E58-EC14-41C4-8563-39BDCFA1869D}" type="presOf" srcId="{C7E371DD-BE7B-470B-801F-A5B4A755D20A}" destId="{6D4BE1F6-0432-401D-9CE1-2DE041C7EA9F}" srcOrd="0" destOrd="0" presId="urn:microsoft.com/office/officeart/2005/8/layout/vProcess5"/>
    <dgm:cxn modelId="{C3C42B7B-34A6-4170-910E-9851BFEC6FD7}" type="presOf" srcId="{9F623331-5379-4E4C-A142-BC880A4B48BE}" destId="{0E144759-7CA1-4158-A9FA-7D98DC633BDF}" srcOrd="0" destOrd="0" presId="urn:microsoft.com/office/officeart/2005/8/layout/vProcess5"/>
    <dgm:cxn modelId="{9817F1A0-9077-4FDD-9DCE-4E9E87D87C5B}" type="presOf" srcId="{329453A2-D5B5-437C-A22A-0A930370E6A9}" destId="{9ADCA01C-7860-44FF-A4EF-2452A3F10C6C}" srcOrd="0" destOrd="0" presId="urn:microsoft.com/office/officeart/2005/8/layout/vProcess5"/>
    <dgm:cxn modelId="{C2CFBFA6-6B3A-43B5-9272-42648B453C27}" type="presOf" srcId="{C7E371DD-BE7B-470B-801F-A5B4A755D20A}" destId="{53886DC3-0E57-46B8-82C4-DC6668A65D86}" srcOrd="1" destOrd="0" presId="urn:microsoft.com/office/officeart/2005/8/layout/vProcess5"/>
    <dgm:cxn modelId="{985CB0AD-1570-41E2-8484-A5F10407E627}" type="presOf" srcId="{ABE944B9-66F1-4E6F-AA1B-4F2A93AF3673}" destId="{3B5C4BE7-E00E-401C-8EFE-84EF0BC514F8}" srcOrd="0" destOrd="0" presId="urn:microsoft.com/office/officeart/2005/8/layout/vProcess5"/>
    <dgm:cxn modelId="{778D5DBA-5C04-4A4A-985D-4A966DBE438C}" type="presOf" srcId="{B55F12A5-5270-4A87-872D-1AC8742BEFB0}" destId="{668BB462-64AC-4C7C-9FCA-B129213C05CA}" srcOrd="0" destOrd="0" presId="urn:microsoft.com/office/officeart/2005/8/layout/vProcess5"/>
    <dgm:cxn modelId="{97548FDB-F889-4491-ADE7-1D815CB39E08}" srcId="{329453A2-D5B5-437C-A22A-0A930370E6A9}" destId="{C7E371DD-BE7B-470B-801F-A5B4A755D20A}" srcOrd="1" destOrd="0" parTransId="{50C13660-EBF0-470B-BDC0-B669AEE4B74A}" sibTransId="{ABE944B9-66F1-4E6F-AA1B-4F2A93AF3673}"/>
    <dgm:cxn modelId="{85778BEF-69FE-4B85-B82E-AC542CA0FCB9}" type="presOf" srcId="{32F1F22E-6158-45C1-AB91-EB69B6C682CB}" destId="{D4179753-7BD0-4A87-BCB0-584732FD2299}" srcOrd="0" destOrd="0" presId="urn:microsoft.com/office/officeart/2005/8/layout/vProcess5"/>
    <dgm:cxn modelId="{6D605B1B-E57E-4717-893B-EF7909D6908A}" type="presParOf" srcId="{9ADCA01C-7860-44FF-A4EF-2452A3F10C6C}" destId="{3682A3C2-D1F3-45B7-9EE1-64733841014A}" srcOrd="0" destOrd="0" presId="urn:microsoft.com/office/officeart/2005/8/layout/vProcess5"/>
    <dgm:cxn modelId="{71217EF6-0127-4E0F-B417-AB99E89B2BEE}" type="presParOf" srcId="{9ADCA01C-7860-44FF-A4EF-2452A3F10C6C}" destId="{668BB462-64AC-4C7C-9FCA-B129213C05CA}" srcOrd="1" destOrd="0" presId="urn:microsoft.com/office/officeart/2005/8/layout/vProcess5"/>
    <dgm:cxn modelId="{F8A35E00-55FC-4123-A7BD-541569105D9E}" type="presParOf" srcId="{9ADCA01C-7860-44FF-A4EF-2452A3F10C6C}" destId="{6D4BE1F6-0432-401D-9CE1-2DE041C7EA9F}" srcOrd="2" destOrd="0" presId="urn:microsoft.com/office/officeart/2005/8/layout/vProcess5"/>
    <dgm:cxn modelId="{B57807A5-BDE7-4A3F-8B06-9CEF82E0F11C}" type="presParOf" srcId="{9ADCA01C-7860-44FF-A4EF-2452A3F10C6C}" destId="{D4179753-7BD0-4A87-BCB0-584732FD2299}" srcOrd="3" destOrd="0" presId="urn:microsoft.com/office/officeart/2005/8/layout/vProcess5"/>
    <dgm:cxn modelId="{D661B274-26F6-4DF7-9B8E-2CC7693B926A}" type="presParOf" srcId="{9ADCA01C-7860-44FF-A4EF-2452A3F10C6C}" destId="{0E144759-7CA1-4158-A9FA-7D98DC633BDF}" srcOrd="4" destOrd="0" presId="urn:microsoft.com/office/officeart/2005/8/layout/vProcess5"/>
    <dgm:cxn modelId="{091A128E-3BAC-4A78-A5B5-B99135B9DF3E}" type="presParOf" srcId="{9ADCA01C-7860-44FF-A4EF-2452A3F10C6C}" destId="{3B5C4BE7-E00E-401C-8EFE-84EF0BC514F8}" srcOrd="5" destOrd="0" presId="urn:microsoft.com/office/officeart/2005/8/layout/vProcess5"/>
    <dgm:cxn modelId="{5946543A-411C-49D6-A89B-871C3FE3E48B}" type="presParOf" srcId="{9ADCA01C-7860-44FF-A4EF-2452A3F10C6C}" destId="{A060297C-90B8-4CC1-8EF5-E4608B1CC964}" srcOrd="6" destOrd="0" presId="urn:microsoft.com/office/officeart/2005/8/layout/vProcess5"/>
    <dgm:cxn modelId="{BF49D351-6613-4E51-9AC7-E962F8A804FC}" type="presParOf" srcId="{9ADCA01C-7860-44FF-A4EF-2452A3F10C6C}" destId="{53886DC3-0E57-46B8-82C4-DC6668A65D86}" srcOrd="7" destOrd="0" presId="urn:microsoft.com/office/officeart/2005/8/layout/vProcess5"/>
    <dgm:cxn modelId="{205C1912-23F8-426F-8C65-49B13D70FE1F}" type="presParOf" srcId="{9ADCA01C-7860-44FF-A4EF-2452A3F10C6C}" destId="{6D34BF49-1C19-4D66-BC6E-6EDF149A3BCC}" srcOrd="8"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515600" cy="4351338"/>
        <a:chOff x="0" y="0"/>
        <a:chExt cx="10515600" cy="4351338"/>
      </a:xfrm>
    </dsp:grpSpPr>
    <dsp:sp modelId="{668BB462-64AC-4C7C-9FCA-B129213C05CA}">
      <dsp:nvSpPr>
        <dsp:cNvPr id="3" name="圆角矩形 2"/>
        <dsp:cNvSpPr/>
      </dsp:nvSpPr>
      <dsp:spPr bwMode="white">
        <a:xfrm>
          <a:off x="0" y="0"/>
          <a:ext cx="8938260" cy="130540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l">
            <a:defRPr sz="32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en-US" altLang="zh-CN" b="1" dirty="0">
              <a:solidFill>
                <a:schemeClr val="tx1"/>
              </a:solidFill>
              <a:latin typeface="Helvetica" panose="020B0604020202020204" pitchFamily="34" charset="0"/>
              <a:cs typeface="Helvetica" panose="020B0604020202020204" pitchFamily="34" charset="0"/>
            </a:rPr>
            <a:t>Architecture for Activity Detection and Recognition</a:t>
          </a:r>
          <a:endParaRPr lang="zh-CN" b="1" dirty="0">
            <a:solidFill>
              <a:schemeClr val="tx1"/>
            </a:solidFill>
            <a:latin typeface="Helvetica" panose="020B0604020202020204" pitchFamily="34" charset="0"/>
            <a:cs typeface="Helvetica" panose="020B0604020202020204" pitchFamily="34" charset="0"/>
          </a:endParaRPr>
        </a:p>
      </dsp:txBody>
      <dsp:txXfrm>
        <a:off x="0" y="0"/>
        <a:ext cx="8938260" cy="1305401"/>
      </dsp:txXfrm>
    </dsp:sp>
    <dsp:sp modelId="{6D4BE1F6-0432-401D-9CE1-2DE041C7EA9F}">
      <dsp:nvSpPr>
        <dsp:cNvPr id="4" name="圆角矩形 3"/>
        <dsp:cNvSpPr/>
      </dsp:nvSpPr>
      <dsp:spPr bwMode="white">
        <a:xfrm>
          <a:off x="788670" y="1522968"/>
          <a:ext cx="8938260" cy="130540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l">
            <a:defRPr sz="32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00000"/>
            </a:lnSpc>
            <a:spcBef>
              <a:spcPct val="0"/>
            </a:spcBef>
            <a:spcAft>
              <a:spcPct val="35000"/>
            </a:spcAft>
          </a:pPr>
          <a:r>
            <a:rPr lang="en-US" b="1" dirty="0">
              <a:solidFill>
                <a:schemeClr val="tx1"/>
              </a:solidFill>
              <a:latin typeface="Helvetica" panose="020B0604020202020204" pitchFamily="34" charset="0"/>
              <a:cs typeface="Helvetica" panose="020B0604020202020204" pitchFamily="34" charset="0"/>
            </a:rPr>
            <a:t>T</a:t>
          </a:r>
          <a:r>
            <a:rPr lang="en-US" altLang="zh-CN" b="1" dirty="0">
              <a:solidFill>
                <a:schemeClr val="tx1"/>
              </a:solidFill>
              <a:latin typeface="Helvetica" panose="020B0604020202020204" pitchFamily="34" charset="0"/>
              <a:cs typeface="Helvetica" panose="020B0604020202020204" pitchFamily="34" charset="0"/>
            </a:rPr>
            <a:t>estbed</a:t>
          </a:r>
          <a:endParaRPr lang="zh-CN" dirty="0">
            <a:solidFill>
              <a:schemeClr val="tx1"/>
            </a:solidFill>
            <a:latin typeface="Helvetica" panose="020B0604020202020204" pitchFamily="34" charset="0"/>
            <a:cs typeface="Helvetica" panose="020B0604020202020204" pitchFamily="34" charset="0"/>
          </a:endParaRPr>
        </a:p>
      </dsp:txBody>
      <dsp:txXfrm>
        <a:off x="788670" y="1522968"/>
        <a:ext cx="8938260" cy="1305401"/>
      </dsp:txXfrm>
    </dsp:sp>
    <dsp:sp modelId="{D4179753-7BD0-4A87-BCB0-584732FD2299}">
      <dsp:nvSpPr>
        <dsp:cNvPr id="5" name="圆角矩形 4"/>
        <dsp:cNvSpPr/>
      </dsp:nvSpPr>
      <dsp:spPr bwMode="white">
        <a:xfrm>
          <a:off x="1577340" y="3045937"/>
          <a:ext cx="8938260" cy="130540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21920" tIns="121920" rIns="121920" bIns="121920" anchor="ctr"/>
        <a:lstStyle>
          <a:lvl1pPr algn="l">
            <a:defRPr sz="32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marL="0" lvl="0" indent="0" algn="l" defTabSz="1066800">
            <a:lnSpc>
              <a:spcPct val="100000"/>
            </a:lnSpc>
            <a:spcBef>
              <a:spcPct val="0"/>
            </a:spcBef>
            <a:spcAft>
              <a:spcPct val="35000"/>
            </a:spcAft>
            <a:buNone/>
          </a:pPr>
          <a:r>
            <a:rPr lang="en-US" altLang="zh-CN" sz="3200" b="1" kern="1200" dirty="0">
              <a:solidFill>
                <a:srgbClr val="000000">
                  <a:hueOff val="0"/>
                  <a:satOff val="0"/>
                  <a:lumOff val="0"/>
                  <a:alphaOff val="0"/>
                </a:srgbClr>
              </a:solidFill>
              <a:latin typeface="Helvetica" panose="020B0604020202020204" pitchFamily="34" charset="0"/>
              <a:ea typeface="+mn-ea"/>
              <a:cs typeface="Helvetica" panose="020B0604020202020204" pitchFamily="34" charset="0"/>
            </a:rPr>
            <a:t>Case Study</a:t>
          </a:r>
          <a:endParaRPr lang="zh-CN" sz="3200" b="1" kern="1200" dirty="0">
            <a:solidFill>
              <a:srgbClr val="000000">
                <a:hueOff val="0"/>
                <a:satOff val="0"/>
                <a:lumOff val="0"/>
                <a:alphaOff val="0"/>
              </a:srgbClr>
            </a:solidFill>
            <a:latin typeface="Helvetica" panose="020B0604020202020204" pitchFamily="34" charset="0"/>
            <a:ea typeface="+mn-ea"/>
            <a:cs typeface="Helvetica" panose="020B0604020202020204" pitchFamily="34" charset="0"/>
          </a:endParaRPr>
        </a:p>
      </dsp:txBody>
      <dsp:txXfrm>
        <a:off x="1577340" y="3045937"/>
        <a:ext cx="8938260" cy="1305401"/>
      </dsp:txXfrm>
    </dsp:sp>
    <dsp:sp modelId="{0E144759-7CA1-4158-A9FA-7D98DC633BDF}">
      <dsp:nvSpPr>
        <dsp:cNvPr id="6" name="下箭头 5"/>
        <dsp:cNvSpPr/>
      </dsp:nvSpPr>
      <dsp:spPr bwMode="white">
        <a:xfrm>
          <a:off x="8089749" y="989929"/>
          <a:ext cx="848511" cy="848511"/>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44450" tIns="44450" rIns="44450" bIns="444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endParaRPr lang="zh-CN" altLang="en-US">
            <a:solidFill>
              <a:schemeClr val="dk1"/>
            </a:solidFill>
          </a:endParaRPr>
        </a:p>
      </dsp:txBody>
      <dsp:txXfrm>
        <a:off x="8089749" y="989929"/>
        <a:ext cx="848511" cy="848511"/>
      </dsp:txXfrm>
    </dsp:sp>
    <dsp:sp modelId="{3B5C4BE7-E00E-401C-8EFE-84EF0BC514F8}">
      <dsp:nvSpPr>
        <dsp:cNvPr id="7" name="下箭头 6"/>
        <dsp:cNvSpPr/>
      </dsp:nvSpPr>
      <dsp:spPr bwMode="white">
        <a:xfrm>
          <a:off x="8878419" y="2504195"/>
          <a:ext cx="848511" cy="848511"/>
        </a:xfrm>
        <a:prstGeom prst="downArrow">
          <a:avLst>
            <a:gd name="adj1" fmla="val 55000"/>
            <a:gd name="adj2" fmla="val 45000"/>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lIns="44450" tIns="44450" rIns="44450" bIns="44450" anchor="ctr"/>
        <a:lstStyle>
          <a:lvl1pPr algn="ctr">
            <a:defRPr sz="3500"/>
          </a:lvl1pPr>
          <a:lvl2pPr marL="228600" indent="-228600" algn="ctr">
            <a:defRPr sz="2700"/>
          </a:lvl2pPr>
          <a:lvl3pPr marL="457200" indent="-228600" algn="ctr">
            <a:defRPr sz="2700"/>
          </a:lvl3pPr>
          <a:lvl4pPr marL="685800" indent="-228600" algn="ctr">
            <a:defRPr sz="2700"/>
          </a:lvl4pPr>
          <a:lvl5pPr marL="914400" indent="-228600" algn="ctr">
            <a:defRPr sz="2700"/>
          </a:lvl5pPr>
          <a:lvl6pPr marL="1143000" indent="-228600" algn="ctr">
            <a:defRPr sz="2700"/>
          </a:lvl6pPr>
          <a:lvl7pPr marL="1371600" indent="-228600" algn="ctr">
            <a:defRPr sz="2700"/>
          </a:lvl7pPr>
          <a:lvl8pPr marL="1600200" indent="-228600" algn="ctr">
            <a:defRPr sz="2700"/>
          </a:lvl8pPr>
          <a:lvl9pPr marL="1828800" indent="-228600" algn="ctr">
            <a:defRPr sz="2700"/>
          </a:lvl9pPr>
        </a:lstStyle>
        <a:p>
          <a:pPr lvl="0">
            <a:lnSpc>
              <a:spcPct val="100000"/>
            </a:lnSpc>
            <a:spcBef>
              <a:spcPct val="0"/>
            </a:spcBef>
            <a:spcAft>
              <a:spcPct val="35000"/>
            </a:spcAft>
          </a:pPr>
          <a:endParaRPr lang="zh-CN" altLang="en-US">
            <a:solidFill>
              <a:schemeClr val="dk1"/>
            </a:solidFill>
          </a:endParaRPr>
        </a:p>
      </dsp:txBody>
      <dsp:txXfrm>
        <a:off x="8878419" y="2504195"/>
        <a:ext cx="848511" cy="84851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A5A4B-14C3-46F0-A9DA-C53B2C55BB0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588006-FCEA-4F4C-9E37-C4D78136C84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dirty="0">
                <a:latin typeface="Helvetica" panose="020B0604020202020204" pitchFamily="34" charset="0"/>
              </a:rPr>
              <a:t>The proposed </a:t>
            </a:r>
            <a:r>
              <a:rPr lang="en-US" altLang="zh-CN" b="0" dirty="0">
                <a:solidFill>
                  <a:srgbClr val="FF0000"/>
                </a:solidFill>
                <a:latin typeface="Helvetica" panose="020B0604020202020204" pitchFamily="34" charset="0"/>
              </a:rPr>
              <a:t>human-centric BSN-enabled</a:t>
            </a:r>
            <a:r>
              <a:rPr lang="en-US" altLang="zh-CN" b="0" dirty="0">
                <a:latin typeface="Helvetica" panose="020B0604020202020204" pitchFamily="34" charset="0"/>
              </a:rPr>
              <a:t> architecture, whose simplified architecture is depicted in Figure 1, provides useful features and information by implementing distributed CBSNs and exploiting smart environments, edge computing, and cloud services. Such systems are characterized by the use of software components with heterogeneous physical devices and protocols, so as to recognize multi-users activities and/or to provide final users with high-level services.</a:t>
            </a:r>
            <a:endParaRPr lang="en-US" altLang="zh-CN" b="0" dirty="0">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dirty="0">
              <a:latin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dirty="0">
                <a:latin typeface="Helvetica" panose="020B0604020202020204" pitchFamily="34" charset="0"/>
              </a:rPr>
              <a:t>As we see from the right figure, </a:t>
            </a:r>
            <a:endParaRPr lang="en-US" altLang="zh-CN" b="0" dirty="0">
              <a:latin typeface="Helvetica" panose="020B0604020202020204" pitchFamily="34" charset="0"/>
            </a:endParaRPr>
          </a:p>
          <a:p>
            <a:r>
              <a:rPr lang="en-US" altLang="zh-CN" b="0" dirty="0">
                <a:latin typeface="Abadi" panose="020B0604020104020204" pitchFamily="34" charset="0"/>
              </a:rPr>
              <a:t>1) </a:t>
            </a:r>
            <a:r>
              <a:rPr lang="en-US" altLang="zh-CN" b="0" dirty="0">
                <a:solidFill>
                  <a:srgbClr val="FF0000"/>
                </a:solidFill>
                <a:latin typeface="Abadi" panose="020B0604020104020204" pitchFamily="34" charset="0"/>
              </a:rPr>
              <a:t>Neighbor Detection</a:t>
            </a:r>
            <a:r>
              <a:rPr lang="en-US" altLang="zh-CN" b="0" dirty="0">
                <a:latin typeface="Abadi" panose="020B0604020104020204" pitchFamily="34" charset="0"/>
              </a:rPr>
              <a:t>: it detects neighbor CBSNs among co-located people in a specific range.</a:t>
            </a:r>
            <a:endParaRPr lang="en-US" altLang="zh-CN" b="0" dirty="0">
              <a:latin typeface="Abadi" panose="020B0604020104020204" pitchFamily="34" charset="0"/>
            </a:endParaRPr>
          </a:p>
          <a:p>
            <a:r>
              <a:rPr lang="en-US" altLang="zh-CN" b="0" dirty="0">
                <a:latin typeface="Abadi" panose="020B0604020104020204" pitchFamily="34" charset="0"/>
              </a:rPr>
              <a:t>2) </a:t>
            </a:r>
            <a:r>
              <a:rPr lang="en-US" altLang="zh-CN" b="0" dirty="0">
                <a:solidFill>
                  <a:srgbClr val="FF0000"/>
                </a:solidFill>
                <a:latin typeface="Abadi" panose="020B0604020104020204" pitchFamily="34" charset="0"/>
              </a:rPr>
              <a:t>Sensor Selection and Service activation</a:t>
            </a:r>
            <a:r>
              <a:rPr lang="en-US" altLang="zh-CN" b="0" dirty="0">
                <a:latin typeface="Abadi" panose="020B0604020104020204" pitchFamily="34" charset="0"/>
              </a:rPr>
              <a:t>: when neighbors have been detected, all of BSNs will activate/ select sensing on their own nodes and necessary (processing) services will be activated. This step will allow the system saving energy which means sensor will only activated when it is needed.</a:t>
            </a:r>
            <a:endParaRPr lang="en-US" altLang="zh-CN" b="0" dirty="0">
              <a:latin typeface="Abadi" panose="020B0604020104020204" pitchFamily="34" charset="0"/>
            </a:endParaRPr>
          </a:p>
          <a:p>
            <a:r>
              <a:rPr lang="en-US" altLang="zh-CN" b="0" dirty="0">
                <a:latin typeface="Abadi" panose="020B0604020104020204" pitchFamily="34" charset="0"/>
              </a:rPr>
              <a:t>3) </a:t>
            </a:r>
            <a:r>
              <a:rPr lang="en-US" altLang="zh-CN" b="0" dirty="0">
                <a:solidFill>
                  <a:srgbClr val="FF0000"/>
                </a:solidFill>
                <a:latin typeface="Abadi" panose="020B0604020104020204" pitchFamily="34" charset="0"/>
              </a:rPr>
              <a:t>Potential Activity</a:t>
            </a:r>
            <a:r>
              <a:rPr lang="en-US" altLang="zh-CN" b="0" dirty="0">
                <a:latin typeface="Abadi" panose="020B0604020104020204" pitchFamily="34" charset="0"/>
              </a:rPr>
              <a:t>: once a one-sided potential activity occurs on a BSN, the corresponding BS will be notified.</a:t>
            </a:r>
            <a:endParaRPr lang="en-US" altLang="zh-CN" b="0" dirty="0">
              <a:latin typeface="Abadi" panose="020B0604020104020204" pitchFamily="34" charset="0"/>
            </a:endParaRPr>
          </a:p>
          <a:p>
            <a:r>
              <a:rPr lang="en-US" altLang="zh-CN" b="0" dirty="0">
                <a:latin typeface="Abadi" panose="020B0604020104020204" pitchFamily="34" charset="0"/>
              </a:rPr>
              <a:t>4) </a:t>
            </a:r>
            <a:r>
              <a:rPr lang="en-US" altLang="zh-CN" b="0" dirty="0">
                <a:solidFill>
                  <a:srgbClr val="FF0000"/>
                </a:solidFill>
                <a:latin typeface="Abadi" panose="020B0604020104020204" pitchFamily="34" charset="0"/>
              </a:rPr>
              <a:t>Advertisement</a:t>
            </a:r>
            <a:r>
              <a:rPr lang="en-US" altLang="zh-CN" b="0" dirty="0">
                <a:latin typeface="Abadi" panose="020B0604020104020204" pitchFamily="34" charset="0"/>
              </a:rPr>
              <a:t>: the coordinator will send a message to all neighbor CBSNs to request if there is a corresponding reaction for detecting multi-user activity.</a:t>
            </a:r>
            <a:endParaRPr lang="en-US" altLang="zh-CN" b="0" dirty="0">
              <a:latin typeface="Abadi" panose="020B0604020104020204" pitchFamily="34" charset="0"/>
            </a:endParaRPr>
          </a:p>
          <a:p>
            <a:r>
              <a:rPr lang="en-US" altLang="zh-CN" b="0" dirty="0">
                <a:latin typeface="Abadi" panose="020B0604020104020204" pitchFamily="34" charset="0"/>
              </a:rPr>
              <a:t>5) </a:t>
            </a:r>
            <a:r>
              <a:rPr lang="en-US" altLang="zh-CN" b="0" dirty="0">
                <a:solidFill>
                  <a:srgbClr val="FF0000"/>
                </a:solidFill>
                <a:latin typeface="Abadi" panose="020B0604020104020204" pitchFamily="34" charset="0"/>
              </a:rPr>
              <a:t>Collaborative Information Fusion</a:t>
            </a:r>
            <a:r>
              <a:rPr lang="en-US" altLang="zh-CN" b="0" dirty="0">
                <a:latin typeface="Abadi" panose="020B0604020104020204" pitchFamily="34" charset="0"/>
              </a:rPr>
              <a:t>: low-level data and recognized individual activity will be sent to </a:t>
            </a:r>
            <a:r>
              <a:rPr lang="en-US" altLang="zh-CN" b="0" dirty="0" err="1">
                <a:latin typeface="Abadi" panose="020B0604020104020204" pitchFamily="34" charset="0"/>
              </a:rPr>
              <a:t>BodyEdge</a:t>
            </a:r>
            <a:r>
              <a:rPr lang="en-US" altLang="zh-CN" b="0" dirty="0">
                <a:latin typeface="Abadi" panose="020B0604020104020204" pitchFamily="34" charset="0"/>
              </a:rPr>
              <a:t>; the edge layer will perform decision-level fusion according to specific classification algorithms to detect the multi-user activity.</a:t>
            </a:r>
            <a:endParaRPr lang="en-US" altLang="zh-CN" b="0" dirty="0">
              <a:latin typeface="Abadi" panose="020B0604020104020204" pitchFamily="34" charset="0"/>
            </a:endParaRPr>
          </a:p>
          <a:p>
            <a:r>
              <a:rPr lang="en-US" altLang="zh-CN" b="0" dirty="0">
                <a:latin typeface="Abadi" panose="020B0604020104020204" pitchFamily="34" charset="0"/>
              </a:rPr>
              <a:t>6) </a:t>
            </a:r>
            <a:r>
              <a:rPr lang="en-US" altLang="zh-CN" b="0" dirty="0">
                <a:solidFill>
                  <a:srgbClr val="FF0000"/>
                </a:solidFill>
                <a:latin typeface="Abadi" panose="020B0604020104020204" pitchFamily="34" charset="0"/>
              </a:rPr>
              <a:t>Remote Access</a:t>
            </a:r>
            <a:r>
              <a:rPr lang="en-US" altLang="zh-CN" b="0" dirty="0">
                <a:latin typeface="Abadi" panose="020B0604020104020204" pitchFamily="34" charset="0"/>
              </a:rPr>
              <a:t>: if large amounts of data are needed for computation or storage, the </a:t>
            </a:r>
            <a:r>
              <a:rPr lang="en-US" altLang="zh-CN" b="0" dirty="0" err="1">
                <a:latin typeface="Abadi" panose="020B0604020104020204" pitchFamily="34" charset="0"/>
              </a:rPr>
              <a:t>BodyCloud</a:t>
            </a:r>
            <a:r>
              <a:rPr lang="en-US" altLang="zh-CN" b="0" dirty="0">
                <a:latin typeface="Abadi" panose="020B0604020104020204" pitchFamily="34" charset="0"/>
              </a:rPr>
              <a:t> layer will provide proper support.  (Long-term analysis.)</a:t>
            </a:r>
            <a:endParaRPr lang="en-US" altLang="zh-CN" b="0" dirty="0">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latin typeface="Helvetica"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327CE7A-6E95-4126-B81B-A76F5F81BF5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effectLst/>
                <a:latin typeface="Helvetica" panose="020B0604020202020204" pitchFamily="34" charset="0"/>
                <a:cs typeface="Helvetica" panose="020B0604020202020204" pitchFamily="34" charset="0"/>
              </a:rPr>
              <a:t>We see a co</a:t>
            </a:r>
            <a:r>
              <a:rPr lang="en-US" altLang="zh-CN" sz="1200" i="0" dirty="0">
                <a:effectLst/>
                <a:latin typeface="Helvetica" panose="020B0604020202020204" pitchFamily="34" charset="0"/>
                <a:cs typeface="Helvetica" panose="020B0604020202020204" pitchFamily="34" charset="0"/>
              </a:rPr>
              <a:t>llaborative Body Sensor Network structure</a:t>
            </a:r>
            <a:endParaRPr lang="zh-CN" altLang="en-US" sz="1200" dirty="0">
              <a:latin typeface="Helvetica" panose="020B0604020202020204" pitchFamily="34" charset="0"/>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dirty="0">
              <a:effectLst/>
              <a:latin typeface="Helvetica" panose="020B0604020202020204" pitchFamily="34" charset="0"/>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effectLst/>
                <a:latin typeface="Helvetica" panose="020B0604020202020204" pitchFamily="34" charset="0"/>
                <a:cs typeface="Helvetica" panose="020B0604020202020204" pitchFamily="34" charset="0"/>
              </a:rPr>
              <a:t>which sensors are usually arranged on the body, with close physical distance, so data do not need to be transmitted to a sink node or BS through other sensors.</a:t>
            </a:r>
            <a:endParaRPr lang="zh-CN" altLang="en-US" dirty="0">
              <a:latin typeface="Helvetica"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327CE7A-6E95-4126-B81B-A76F5F81BF5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effectLst/>
                <a:latin typeface="Helvetica" panose="020B0604020202020204" pitchFamily="34" charset="0"/>
                <a:cs typeface="Helvetica" panose="020B0604020202020204" pitchFamily="34" charset="0"/>
              </a:rPr>
              <a:t>The edge computing paradigm moves part of application logic, data, and computing power (services) from the core to the network’s boundary to meet the location-aware data processing, energy conservation, and data privacy requirements. It reduced transmission cost and network delay between users and servers to a certain extent. The edge devices vary from a low-power single-chip computer to a powerful server. </a:t>
            </a:r>
            <a:r>
              <a:rPr lang="en-US" altLang="zh-CN" sz="1200" b="0" i="0" dirty="0" err="1">
                <a:effectLst/>
                <a:latin typeface="Helvetica" panose="020B0604020202020204" pitchFamily="34" charset="0"/>
                <a:cs typeface="Helvetica" panose="020B0604020202020204" pitchFamily="34" charset="0"/>
              </a:rPr>
              <a:t>BodyEdge</a:t>
            </a:r>
            <a:r>
              <a:rPr lang="en-US" altLang="zh-CN" sz="1200" b="0" i="0" dirty="0">
                <a:effectLst/>
                <a:latin typeface="Helvetica" panose="020B0604020202020204" pitchFamily="34" charset="0"/>
                <a:cs typeface="Helvetica" panose="020B0604020202020204" pitchFamily="34" charset="0"/>
              </a:rPr>
              <a:t> [21] is a specific edge-based architecture well designed to support emerging applications for the healthcare industry. </a:t>
            </a:r>
            <a:endParaRPr lang="en-US" altLang="zh-CN" sz="1200" b="0" i="0" dirty="0">
              <a:effectLst/>
              <a:latin typeface="Helvetica" panose="020B0604020202020204" pitchFamily="34" charset="0"/>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dirty="0">
              <a:effectLst/>
              <a:latin typeface="Helvetica" panose="020B0604020202020204" pitchFamily="34" charset="0"/>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Helvetica" panose="020B0604020202020204" pitchFamily="34" charset="0"/>
                <a:cs typeface="Helvetica" panose="020B0604020202020204" pitchFamily="34" charset="0"/>
              </a:rPr>
              <a:t>The abstractions of the Cloud-side are supported by a RESTful web service, implemented using the </a:t>
            </a:r>
            <a:r>
              <a:rPr lang="en-US" altLang="zh-CN" sz="1200" dirty="0" err="1">
                <a:latin typeface="Helvetica" panose="020B0604020202020204" pitchFamily="34" charset="0"/>
                <a:cs typeface="Helvetica" panose="020B0604020202020204" pitchFamily="34" charset="0"/>
              </a:rPr>
              <a:t>Restlet</a:t>
            </a:r>
            <a:r>
              <a:rPr lang="en-US" altLang="zh-CN" sz="1200" dirty="0">
                <a:latin typeface="Helvetica" panose="020B0604020202020204" pitchFamily="34" charset="0"/>
                <a:cs typeface="Helvetica" panose="020B0604020202020204" pitchFamily="34" charset="0"/>
              </a:rPr>
              <a:t> Framework, making the interaction with the Cloud-side HTTP based.</a:t>
            </a:r>
            <a:r>
              <a:rPr lang="en-US" altLang="zh-CN" sz="1200" b="0" i="0" dirty="0">
                <a:effectLst/>
                <a:latin typeface="Helvetica" panose="020B0604020202020204" pitchFamily="34" charset="0"/>
                <a:cs typeface="Helvetica" panose="020B0604020202020204" pitchFamily="34" charset="0"/>
              </a:rPr>
              <a:t> In our design, we selected the BC as an optional component at the Cloud layer, which comes into play essentially in just two cases: 1 when the user needs long-term monitoring and historical and statistical analysis; 2 when some external users and administrators need to remotely access data or control the system.</a:t>
            </a:r>
            <a:endParaRPr lang="zh-CN" altLang="en-US" sz="1200" dirty="0">
              <a:latin typeface="Helvetica" panose="020B0604020202020204" pitchFamily="34" charset="0"/>
              <a:cs typeface="Helvetica"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327CE7A-6E95-4126-B81B-A76F5F81BF5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effectLst/>
                <a:latin typeface="Helvetica" panose="020B0604020202020204" pitchFamily="34" charset="0"/>
                <a:cs typeface="Helvetica" panose="020B0604020202020204" pitchFamily="34" charset="0"/>
              </a:rPr>
              <a:t>The edge computing paradigm moves part of application logic, data, and computing power (services) from the core to the network’s boundary to meet the location-aware data processing, energy conservation, and data privacy requirements. It reduced transmission cost and network delay between users and servers to a certain extent. The edge devices vary from a low-power single-chip computer to a powerful server. </a:t>
            </a:r>
            <a:r>
              <a:rPr lang="en-US" altLang="zh-CN" sz="1200" b="0" i="0" dirty="0" err="1">
                <a:effectLst/>
                <a:latin typeface="Helvetica" panose="020B0604020202020204" pitchFamily="34" charset="0"/>
                <a:cs typeface="Helvetica" panose="020B0604020202020204" pitchFamily="34" charset="0"/>
              </a:rPr>
              <a:t>BodyEdge</a:t>
            </a:r>
            <a:r>
              <a:rPr lang="en-US" altLang="zh-CN" sz="1200" b="0" i="0" dirty="0">
                <a:effectLst/>
                <a:latin typeface="Helvetica" panose="020B0604020202020204" pitchFamily="34" charset="0"/>
                <a:cs typeface="Helvetica" panose="020B0604020202020204" pitchFamily="34" charset="0"/>
              </a:rPr>
              <a:t> [21] is a specific edge-based architecture well designed to support emerging applications for the healthcare industry. </a:t>
            </a:r>
            <a:endParaRPr lang="en-US" altLang="zh-CN" sz="1200" b="0" i="0" dirty="0">
              <a:effectLst/>
              <a:latin typeface="Helvetica" panose="020B0604020202020204" pitchFamily="34" charset="0"/>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dirty="0">
              <a:effectLst/>
              <a:latin typeface="Helvetica" panose="020B0604020202020204" pitchFamily="34" charset="0"/>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Helvetica" panose="020B0604020202020204" pitchFamily="34" charset="0"/>
                <a:cs typeface="Helvetica" panose="020B0604020202020204" pitchFamily="34" charset="0"/>
              </a:rPr>
              <a:t>The abstractions of the Cloud-side are supported by a RESTful web service, implemented using the </a:t>
            </a:r>
            <a:r>
              <a:rPr lang="en-US" altLang="zh-CN" sz="1200" dirty="0" err="1">
                <a:latin typeface="Helvetica" panose="020B0604020202020204" pitchFamily="34" charset="0"/>
                <a:cs typeface="Helvetica" panose="020B0604020202020204" pitchFamily="34" charset="0"/>
              </a:rPr>
              <a:t>Restlet</a:t>
            </a:r>
            <a:r>
              <a:rPr lang="en-US" altLang="zh-CN" sz="1200" dirty="0">
                <a:latin typeface="Helvetica" panose="020B0604020202020204" pitchFamily="34" charset="0"/>
                <a:cs typeface="Helvetica" panose="020B0604020202020204" pitchFamily="34" charset="0"/>
              </a:rPr>
              <a:t> Framework, making the interaction with the Cloud-side HTTP based.</a:t>
            </a:r>
            <a:r>
              <a:rPr lang="en-US" altLang="zh-CN" sz="1200" b="0" i="0" dirty="0">
                <a:effectLst/>
                <a:latin typeface="Helvetica" panose="020B0604020202020204" pitchFamily="34" charset="0"/>
                <a:cs typeface="Helvetica" panose="020B0604020202020204" pitchFamily="34" charset="0"/>
              </a:rPr>
              <a:t> In our design, we selected the BC as an optional component at the Cloud layer, which comes into play essentially in just two cases: 1 when the user needs long-term monitoring and historical and statistical analysis; 2 when some external users and administrators need to remotely access data or control the system.</a:t>
            </a:r>
            <a:endParaRPr lang="zh-CN" altLang="en-US" sz="1200" dirty="0">
              <a:latin typeface="Helvetica" panose="020B0604020202020204" pitchFamily="34" charset="0"/>
              <a:cs typeface="Helvetica"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327CE7A-6E95-4126-B81B-A76F5F81BF5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4588006-FCEA-4F4C-9E37-C4D78136C84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27CE7A-6E95-4126-B81B-A76F5F81BF5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shown in Figure, users from the same group often accelerated or decelerated in the same pattern; and in Figure, the pattern in some areas is different due to the participants are in a different accelerative situation. Still, all of the above can not indicate that users have a similar pattern just from the same group; their motion pattern could also be similar between different groups. Human motion patterns are usually random, and different groups of people may have the same motion pattern at the same time. Besides, human activities are usually very subjective, and individual consciousness may lead to inconsistent actions simultaneously, resulting in different motion patterns for people in the same group.</a:t>
            </a:r>
            <a:endParaRPr lang="en-US" dirty="0"/>
          </a:p>
          <a:p>
            <a:endParaRPr lang="en-US" dirty="0"/>
          </a:p>
          <a:p>
            <a:r>
              <a:rPr lang="en-US" dirty="0"/>
              <a:t>Thus, the acceleration data only can be used in recognizing the motion state (e.g., walking, standing) of the participant.</a:t>
            </a:r>
            <a:endParaRPr lang="en-US" dirty="0"/>
          </a:p>
        </p:txBody>
      </p:sp>
      <p:sp>
        <p:nvSpPr>
          <p:cNvPr id="4" name="Slide Number Placeholder 3"/>
          <p:cNvSpPr>
            <a:spLocks noGrp="1"/>
          </p:cNvSpPr>
          <p:nvPr>
            <p:ph type="sldNum" sz="quarter" idx="5"/>
          </p:nvPr>
        </p:nvSpPr>
        <p:spPr/>
        <p:txBody>
          <a:bodyPr/>
          <a:lstStyle/>
          <a:p>
            <a:fld id="{6327CE7A-6E95-4126-B81B-A76F5F81BF5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dirty="0">
              <a:cs typeface="Arial" panose="020B0604020202020204" pitchFamily="34" charset="0"/>
            </a:endParaRPr>
          </a:p>
        </p:txBody>
      </p:sp>
      <p:sp>
        <p:nvSpPr>
          <p:cNvPr id="5" name="Rectangle 3"/>
          <p:cNvSpPr>
            <a:spLocks noChangeArrowheads="1"/>
          </p:cNvSpPr>
          <p:nvPr/>
        </p:nvSpPr>
        <p:spPr bwMode="auto">
          <a:xfrm flipV="1">
            <a:off x="1703918" y="1081088"/>
            <a:ext cx="8377767" cy="163512"/>
          </a:xfrm>
          <a:prstGeom prst="rect">
            <a:avLst/>
          </a:prstGeom>
          <a:gradFill flip="none" rotWithShape="1">
            <a:gsLst>
              <a:gs pos="0">
                <a:srgbClr val="CF414F">
                  <a:tint val="66000"/>
                  <a:satMod val="160000"/>
                </a:srgbClr>
              </a:gs>
              <a:gs pos="50000">
                <a:srgbClr val="CF414F">
                  <a:tint val="44500"/>
                  <a:satMod val="160000"/>
                </a:srgbClr>
              </a:gs>
              <a:gs pos="100000">
                <a:srgbClr val="CF414F">
                  <a:tint val="23500"/>
                  <a:satMod val="160000"/>
                </a:srgbClr>
              </a:gs>
            </a:gsLst>
            <a:lin ang="0" scaled="1"/>
            <a:tileRect/>
          </a:gra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6"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9" name="灯片编号占位符 3"/>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10"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垂直排列标题与文本">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6"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9" name="灯片编号占位符 3"/>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10"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showMasterSp="0">
  <p:cSld name="标题和内容">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5" name="Rectangle 3"/>
          <p:cNvSpPr>
            <a:spLocks noChangeArrowheads="1"/>
          </p:cNvSpPr>
          <p:nvPr/>
        </p:nvSpPr>
        <p:spPr bwMode="auto">
          <a:xfrm flipV="1">
            <a:off x="1703918" y="1081088"/>
            <a:ext cx="8377767" cy="163512"/>
          </a:xfrm>
          <a:prstGeom prst="rect">
            <a:avLst/>
          </a:prstGeom>
          <a:gradFill flip="none" rotWithShape="1">
            <a:gsLst>
              <a:gs pos="0">
                <a:srgbClr val="CF414F">
                  <a:tint val="66000"/>
                  <a:satMod val="160000"/>
                </a:srgbClr>
              </a:gs>
              <a:gs pos="50000">
                <a:srgbClr val="CF414F">
                  <a:tint val="44500"/>
                  <a:satMod val="160000"/>
                </a:srgbClr>
              </a:gs>
              <a:gs pos="100000">
                <a:srgbClr val="CF414F">
                  <a:tint val="23500"/>
                  <a:satMod val="160000"/>
                </a:srgbClr>
              </a:gs>
            </a:gsLst>
            <a:lin ang="0" scaled="1"/>
            <a:tileRect/>
          </a:gra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6"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灯片编号占位符 3"/>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10"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1_内容与标题">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6" name="Rectangle 3"/>
          <p:cNvSpPr>
            <a:spLocks noChangeArrowheads="1"/>
          </p:cNvSpPr>
          <p:nvPr/>
        </p:nvSpPr>
        <p:spPr bwMode="auto">
          <a:xfrm flipV="1">
            <a:off x="1703918" y="1081088"/>
            <a:ext cx="8377767" cy="163512"/>
          </a:xfrm>
          <a:prstGeom prst="rect">
            <a:avLst/>
          </a:prstGeom>
          <a:solidFill>
            <a:srgbClr val="CF414F"/>
          </a:soli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8"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4936066"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0" name="灯片编号占位符 4"/>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11"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4_内容与标题">
    <p:spTree>
      <p:nvGrpSpPr>
        <p:cNvPr id="1" name=""/>
        <p:cNvGrpSpPr/>
        <p:nvPr/>
      </p:nvGrpSpPr>
      <p:grpSpPr>
        <a:xfrm>
          <a:off x="0" y="0"/>
          <a:ext cx="0" cy="0"/>
          <a:chOff x="0" y="0"/>
          <a:chExt cx="0" cy="0"/>
        </a:xfrm>
      </p:grpSpPr>
      <p:sp>
        <p:nvSpPr>
          <p:cNvPr id="6" name="Rectangle 3"/>
          <p:cNvSpPr>
            <a:spLocks noChangeArrowheads="1"/>
          </p:cNvSpPr>
          <p:nvPr/>
        </p:nvSpPr>
        <p:spPr bwMode="auto">
          <a:xfrm flipV="1">
            <a:off x="1703918" y="1081088"/>
            <a:ext cx="8377767" cy="163512"/>
          </a:xfrm>
          <a:prstGeom prst="rect">
            <a:avLst/>
          </a:prstGeom>
          <a:solidFill>
            <a:srgbClr val="CF414F"/>
          </a:soli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8"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10" name="灯片编号占位符 4"/>
          <p:cNvSpPr>
            <a:spLocks noGrp="1"/>
          </p:cNvSpPr>
          <p:nvPr>
            <p:ph type="sldNum" sz="quarter" idx="10"/>
          </p:nvPr>
        </p:nvSpPr>
        <p:spPr/>
        <p:txBody>
          <a:bodyPr/>
          <a:lstStyle>
            <a:lvl1pPr>
              <a:defRPr/>
            </a:lvl1pPr>
          </a:lstStyle>
          <a:p>
            <a:fld id="{D2E343BB-EE8C-4290-9CF7-52D2AF176CD7}" type="slidenum">
              <a:rPr lang="zh-CN" altLang="en-US" smtClean="0"/>
            </a:fld>
            <a:endParaRPr lang="zh-CN" altLang="en-US"/>
          </a:p>
        </p:txBody>
      </p:sp>
      <p:sp>
        <p:nvSpPr>
          <p:cNvPr id="12" name="标题 6"/>
          <p:cNvSpPr>
            <a:spLocks noGrp="1"/>
          </p:cNvSpPr>
          <p:nvPr>
            <p:ph type="title"/>
          </p:nvPr>
        </p:nvSpPr>
        <p:spPr>
          <a:xfrm>
            <a:off x="1703919" y="341314"/>
            <a:ext cx="8377766" cy="738187"/>
          </a:xfrm>
        </p:spPr>
        <p:txBody>
          <a:bodyPr/>
          <a:lstStyle/>
          <a:p>
            <a:r>
              <a:rPr lang="zh-CN" altLang="en-US" dirty="0"/>
              <a:t>单击此处编辑母版标题样式</a:t>
            </a:r>
            <a:endParaRPr lang="zh-CN" alt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5" name="Rectangle 3"/>
          <p:cNvSpPr>
            <a:spLocks noChangeArrowheads="1"/>
          </p:cNvSpPr>
          <p:nvPr/>
        </p:nvSpPr>
        <p:spPr bwMode="auto">
          <a:xfrm flipV="1">
            <a:off x="1703918" y="1081088"/>
            <a:ext cx="8377767" cy="163512"/>
          </a:xfrm>
          <a:prstGeom prst="rect">
            <a:avLst/>
          </a:prstGeom>
          <a:gradFill flip="none" rotWithShape="1">
            <a:gsLst>
              <a:gs pos="0">
                <a:srgbClr val="CF414F">
                  <a:tint val="66000"/>
                  <a:satMod val="160000"/>
                </a:srgbClr>
              </a:gs>
              <a:gs pos="50000">
                <a:srgbClr val="CF414F">
                  <a:tint val="44500"/>
                  <a:satMod val="160000"/>
                </a:srgbClr>
              </a:gs>
              <a:gs pos="100000">
                <a:srgbClr val="CF414F">
                  <a:tint val="23500"/>
                  <a:satMod val="160000"/>
                </a:srgbClr>
              </a:gs>
            </a:gsLst>
            <a:lin ang="0" scaled="1"/>
            <a:tileRect/>
          </a:gra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6"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endParaRPr lang="zh-CN" altLang="en-US"/>
          </a:p>
        </p:txBody>
      </p:sp>
      <p:sp>
        <p:nvSpPr>
          <p:cNvPr id="9" name="灯片编号占位符 3"/>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10"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6" name="Rectangle 3"/>
          <p:cNvSpPr>
            <a:spLocks noChangeArrowheads="1"/>
          </p:cNvSpPr>
          <p:nvPr/>
        </p:nvSpPr>
        <p:spPr bwMode="auto">
          <a:xfrm flipV="1">
            <a:off x="1703918" y="1081088"/>
            <a:ext cx="8377767" cy="163512"/>
          </a:xfrm>
          <a:prstGeom prst="rect">
            <a:avLst/>
          </a:prstGeom>
          <a:gradFill flip="none" rotWithShape="1">
            <a:gsLst>
              <a:gs pos="0">
                <a:srgbClr val="CF414F">
                  <a:tint val="66000"/>
                  <a:satMod val="160000"/>
                </a:srgbClr>
              </a:gs>
              <a:gs pos="50000">
                <a:srgbClr val="CF414F">
                  <a:tint val="44500"/>
                  <a:satMod val="160000"/>
                </a:srgbClr>
              </a:gs>
              <a:gs pos="100000">
                <a:srgbClr val="CF414F">
                  <a:tint val="23500"/>
                  <a:satMod val="160000"/>
                </a:srgbClr>
              </a:gs>
            </a:gsLst>
            <a:lin ang="0" scaled="1"/>
            <a:tileRect/>
          </a:gra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7"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914400" y="16637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97600" y="16637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灯片编号占位符 4"/>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11"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8" name="Rectangle 3"/>
          <p:cNvSpPr>
            <a:spLocks noChangeArrowheads="1"/>
          </p:cNvSpPr>
          <p:nvPr/>
        </p:nvSpPr>
        <p:spPr bwMode="auto">
          <a:xfrm flipV="1">
            <a:off x="1703918" y="1081088"/>
            <a:ext cx="8377767" cy="163512"/>
          </a:xfrm>
          <a:prstGeom prst="rect">
            <a:avLst/>
          </a:prstGeom>
          <a:gradFill flip="none" rotWithShape="1">
            <a:gsLst>
              <a:gs pos="0">
                <a:srgbClr val="CF414F">
                  <a:tint val="66000"/>
                  <a:satMod val="160000"/>
                </a:srgbClr>
              </a:gs>
              <a:gs pos="50000">
                <a:srgbClr val="CF414F">
                  <a:tint val="44500"/>
                  <a:satMod val="160000"/>
                </a:srgbClr>
              </a:gs>
              <a:gs pos="100000">
                <a:srgbClr val="CF414F">
                  <a:tint val="23500"/>
                  <a:satMod val="160000"/>
                </a:srgbClr>
              </a:gs>
            </a:gsLst>
            <a:lin ang="0" scaled="1"/>
            <a:tileRect/>
          </a:gra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10"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2" name="灯片编号占位符 6"/>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13"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3" name="Rectangle 9"/>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4" name="Rectangle 10"/>
          <p:cNvSpPr>
            <a:spLocks noChangeArrowheads="1"/>
          </p:cNvSpPr>
          <p:nvPr/>
        </p:nvSpPr>
        <p:spPr bwMode="auto">
          <a:xfrm flipV="1">
            <a:off x="1703918" y="1081088"/>
            <a:ext cx="8377767" cy="163512"/>
          </a:xfrm>
          <a:prstGeom prst="rect">
            <a:avLst/>
          </a:prstGeom>
          <a:gradFill flip="none" rotWithShape="1">
            <a:gsLst>
              <a:gs pos="0">
                <a:srgbClr val="CF414F">
                  <a:tint val="66000"/>
                  <a:satMod val="160000"/>
                </a:srgbClr>
              </a:gs>
              <a:gs pos="50000">
                <a:srgbClr val="CF414F">
                  <a:tint val="44500"/>
                  <a:satMod val="160000"/>
                </a:srgbClr>
              </a:gs>
              <a:gs pos="100000">
                <a:srgbClr val="CF414F">
                  <a:tint val="23500"/>
                  <a:satMod val="160000"/>
                </a:srgbClr>
              </a:gs>
            </a:gsLst>
            <a:lin ang="0" scaled="1"/>
            <a:tileRect/>
          </a:gra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5"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8" name="灯片编号占位符 2"/>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9"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3" name="Rectangle 3"/>
          <p:cNvSpPr>
            <a:spLocks noChangeArrowheads="1"/>
          </p:cNvSpPr>
          <p:nvPr/>
        </p:nvSpPr>
        <p:spPr bwMode="auto">
          <a:xfrm flipV="1">
            <a:off x="1703918" y="1081088"/>
            <a:ext cx="8377767" cy="163512"/>
          </a:xfrm>
          <a:prstGeom prst="rect">
            <a:avLst/>
          </a:prstGeom>
          <a:gradFill flip="none" rotWithShape="1">
            <a:gsLst>
              <a:gs pos="0">
                <a:srgbClr val="CF414F">
                  <a:tint val="66000"/>
                  <a:satMod val="160000"/>
                </a:srgbClr>
              </a:gs>
              <a:gs pos="50000">
                <a:srgbClr val="CF414F">
                  <a:tint val="44500"/>
                  <a:satMod val="160000"/>
                </a:srgbClr>
              </a:gs>
              <a:gs pos="100000">
                <a:srgbClr val="CF414F">
                  <a:tint val="23500"/>
                  <a:satMod val="160000"/>
                </a:srgbClr>
              </a:gs>
            </a:gsLst>
            <a:lin ang="0" scaled="1"/>
            <a:tileRect/>
          </a:gra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4"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7" name="灯片编号占位符 1"/>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8"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6" name="Rectangle 3"/>
          <p:cNvSpPr>
            <a:spLocks noChangeArrowheads="1"/>
          </p:cNvSpPr>
          <p:nvPr/>
        </p:nvSpPr>
        <p:spPr bwMode="auto">
          <a:xfrm flipV="1">
            <a:off x="1703918" y="1081088"/>
            <a:ext cx="8377767" cy="163512"/>
          </a:xfrm>
          <a:prstGeom prst="rect">
            <a:avLst/>
          </a:prstGeom>
          <a:gradFill flip="none" rotWithShape="1">
            <a:gsLst>
              <a:gs pos="0">
                <a:srgbClr val="CF414F">
                  <a:tint val="66000"/>
                  <a:satMod val="160000"/>
                </a:srgbClr>
              </a:gs>
              <a:gs pos="50000">
                <a:srgbClr val="CF414F">
                  <a:tint val="44500"/>
                  <a:satMod val="160000"/>
                </a:srgbClr>
              </a:gs>
              <a:gs pos="100000">
                <a:srgbClr val="CF414F">
                  <a:tint val="23500"/>
                  <a:satMod val="160000"/>
                </a:srgbClr>
              </a:gs>
            </a:gsLst>
            <a:lin ang="0" scaled="1"/>
            <a:tileRect/>
          </a:gra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8"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endParaRPr lang="zh-CN" altLang="en-US" dirty="0"/>
          </a:p>
        </p:txBody>
      </p:sp>
      <p:sp>
        <p:nvSpPr>
          <p:cNvPr id="3" name="内容占位符 2"/>
          <p:cNvSpPr>
            <a:spLocks noGrp="1"/>
          </p:cNvSpPr>
          <p:nvPr>
            <p:ph idx="1" hasCustomPrompt="1"/>
          </p:nvPr>
        </p:nvSpPr>
        <p:spPr>
          <a:xfrm>
            <a:off x="4737484" y="27057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0" name="灯片编号占位符 4"/>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11"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6" name="Rectangle 3"/>
          <p:cNvSpPr>
            <a:spLocks noChangeArrowheads="1"/>
          </p:cNvSpPr>
          <p:nvPr/>
        </p:nvSpPr>
        <p:spPr bwMode="auto">
          <a:xfrm flipV="1">
            <a:off x="1703918" y="1081088"/>
            <a:ext cx="8377767" cy="163512"/>
          </a:xfrm>
          <a:prstGeom prst="rect">
            <a:avLst/>
          </a:prstGeom>
          <a:gradFill flip="none" rotWithShape="1">
            <a:gsLst>
              <a:gs pos="0">
                <a:srgbClr val="CF414F">
                  <a:tint val="66000"/>
                  <a:satMod val="160000"/>
                </a:srgbClr>
              </a:gs>
              <a:gs pos="50000">
                <a:srgbClr val="CF414F">
                  <a:tint val="44500"/>
                  <a:satMod val="160000"/>
                </a:srgbClr>
              </a:gs>
              <a:gs pos="100000">
                <a:srgbClr val="CF414F">
                  <a:tint val="23500"/>
                  <a:satMod val="160000"/>
                </a:srgbClr>
              </a:gs>
            </a:gsLst>
            <a:lin ang="0" scaled="1"/>
            <a:tileRect/>
          </a:gra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7"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hasCustomPrompt="1"/>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endParaRPr lang="zh-CN" altLang="en-US"/>
          </a:p>
        </p:txBody>
      </p:sp>
      <p:sp>
        <p:nvSpPr>
          <p:cNvPr id="10" name="灯片编号占位符 4"/>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11"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5" name="Rectangle 3"/>
          <p:cNvSpPr>
            <a:spLocks noChangeArrowheads="1"/>
          </p:cNvSpPr>
          <p:nvPr/>
        </p:nvSpPr>
        <p:spPr bwMode="auto">
          <a:xfrm flipV="1">
            <a:off x="1703918" y="1081088"/>
            <a:ext cx="8377767" cy="163512"/>
          </a:xfrm>
          <a:prstGeom prst="rect">
            <a:avLst/>
          </a:prstGeom>
          <a:gradFill flip="none" rotWithShape="1">
            <a:gsLst>
              <a:gs pos="0">
                <a:srgbClr val="CF414F">
                  <a:tint val="66000"/>
                  <a:satMod val="160000"/>
                </a:srgbClr>
              </a:gs>
              <a:gs pos="50000">
                <a:srgbClr val="CF414F">
                  <a:tint val="44500"/>
                  <a:satMod val="160000"/>
                </a:srgbClr>
              </a:gs>
              <a:gs pos="100000">
                <a:srgbClr val="CF414F">
                  <a:tint val="23500"/>
                  <a:satMod val="160000"/>
                </a:srgbClr>
              </a:gs>
            </a:gsLst>
            <a:lin ang="0" scaled="1"/>
            <a:tileRect/>
          </a:gra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6"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灯片编号占位符 3"/>
          <p:cNvSpPr>
            <a:spLocks noGrp="1"/>
          </p:cNvSpPr>
          <p:nvPr>
            <p:ph type="sldNum" sz="quarter" idx="10"/>
          </p:nvPr>
        </p:nvSpPr>
        <p:spPr/>
        <p:txBody>
          <a:bodyPr/>
          <a:lstStyle>
            <a:lvl1pPr>
              <a:defRPr/>
            </a:lvl1pPr>
          </a:lstStyle>
          <a:p>
            <a:fld id="{3FDCC911-062C-4AB3-84A2-F20DAD93AC74}" type="slidenum">
              <a:rPr lang="zh-CN" altLang="en-US" smtClean="0"/>
            </a:fld>
            <a:endParaRPr lang="zh-CN" altLang="en-US"/>
          </a:p>
        </p:txBody>
      </p:sp>
      <p:pic>
        <p:nvPicPr>
          <p:cNvPr id="10"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324600"/>
            <a:ext cx="12192000" cy="317500"/>
          </a:xfrm>
          <a:prstGeom prst="rect">
            <a:avLst/>
          </a:prstGeom>
          <a:solidFill>
            <a:srgbClr val="CF414F"/>
          </a:solidFill>
          <a:ln>
            <a:noFill/>
          </a:ln>
        </p:spPr>
        <p:txBody>
          <a:bodyPr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sp>
        <p:nvSpPr>
          <p:cNvPr id="1027" name="Rectangle 3"/>
          <p:cNvSpPr>
            <a:spLocks noChangeArrowheads="1"/>
          </p:cNvSpPr>
          <p:nvPr/>
        </p:nvSpPr>
        <p:spPr bwMode="auto">
          <a:xfrm flipV="1">
            <a:off x="1703918" y="1081088"/>
            <a:ext cx="8377767" cy="163512"/>
          </a:xfrm>
          <a:prstGeom prst="rect">
            <a:avLst/>
          </a:prstGeom>
          <a:gradFill flip="none" rotWithShape="1">
            <a:gsLst>
              <a:gs pos="0">
                <a:srgbClr val="CF414F">
                  <a:tint val="66000"/>
                  <a:satMod val="160000"/>
                </a:srgbClr>
              </a:gs>
              <a:gs pos="50000">
                <a:srgbClr val="CF414F">
                  <a:tint val="44500"/>
                  <a:satMod val="160000"/>
                </a:srgbClr>
              </a:gs>
              <a:gs pos="100000">
                <a:srgbClr val="CF414F">
                  <a:tint val="23500"/>
                  <a:satMod val="160000"/>
                </a:srgbClr>
              </a:gs>
            </a:gsLst>
            <a:lin ang="0" scaled="1"/>
            <a:tileRect/>
          </a:gradFill>
          <a:ln>
            <a:noFill/>
          </a:ln>
        </p:spPr>
        <p:txBody>
          <a:bodyPr rot="10800000" wrap="none" anchor="ct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defRPr/>
            </a:pPr>
            <a:endParaRPr lang="en-AU" altLang="zh-CN" sz="2400" b="0">
              <a:latin typeface="Times" panose="02020603050405020304" pitchFamily="18" charset="0"/>
              <a:ea typeface="PMingLiU" panose="02020500000000000000" pitchFamily="18" charset="-120"/>
              <a:cs typeface="Arial" panose="020B0604020202020204" pitchFamily="34" charset="0"/>
            </a:endParaRPr>
          </a:p>
        </p:txBody>
      </p:sp>
      <p:sp>
        <p:nvSpPr>
          <p:cNvPr id="1028" name="Rectangle 4"/>
          <p:cNvSpPr>
            <a:spLocks noGrp="1" noChangeArrowheads="1"/>
          </p:cNvSpPr>
          <p:nvPr>
            <p:ph type="title"/>
          </p:nvPr>
        </p:nvSpPr>
        <p:spPr bwMode="auto">
          <a:xfrm>
            <a:off x="2233085" y="404814"/>
            <a:ext cx="695536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a:t>按一下以編輯母片標題樣式</a:t>
            </a:r>
            <a:endParaRPr lang="zh-CN" altLang="en-US"/>
          </a:p>
        </p:txBody>
      </p:sp>
      <p:sp>
        <p:nvSpPr>
          <p:cNvPr id="1029" name="Rectangle 5"/>
          <p:cNvSpPr>
            <a:spLocks noGrp="1" noChangeArrowheads="1"/>
          </p:cNvSpPr>
          <p:nvPr>
            <p:ph type="body" idx="1"/>
          </p:nvPr>
        </p:nvSpPr>
        <p:spPr bwMode="auto">
          <a:xfrm>
            <a:off x="914400" y="16637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按一下以編輯母片</a:t>
            </a:r>
            <a:endParaRPr lang="zh-CN" altLang="en-US"/>
          </a:p>
          <a:p>
            <a:pPr lvl="1"/>
            <a:r>
              <a:rPr lang="zh-CN" altLang="en-US"/>
              <a:t>第二層</a:t>
            </a:r>
            <a:endParaRPr lang="zh-CN" altLang="en-US"/>
          </a:p>
          <a:p>
            <a:pPr lvl="2"/>
            <a:r>
              <a:rPr lang="zh-CN" altLang="en-US"/>
              <a:t>第三層</a:t>
            </a:r>
            <a:endParaRPr lang="zh-CN" altLang="en-US"/>
          </a:p>
          <a:p>
            <a:pPr lvl="3"/>
            <a:r>
              <a:rPr lang="zh-CN" altLang="en-US"/>
              <a:t>第四層</a:t>
            </a:r>
            <a:endParaRPr lang="zh-CN" altLang="en-US"/>
          </a:p>
          <a:p>
            <a:pPr lvl="4"/>
            <a:r>
              <a:rPr lang="zh-CN" altLang="en-US"/>
              <a:t>第五層</a:t>
            </a:r>
            <a:endParaRPr lang="zh-CN" altLang="en-US"/>
          </a:p>
        </p:txBody>
      </p:sp>
      <p:sp>
        <p:nvSpPr>
          <p:cNvPr id="666632" name="Rectangle 8"/>
          <p:cNvSpPr>
            <a:spLocks noGrp="1" noChangeArrowheads="1"/>
          </p:cNvSpPr>
          <p:nvPr>
            <p:ph type="sldNum" sz="quarter" idx="4"/>
          </p:nvPr>
        </p:nvSpPr>
        <p:spPr bwMode="auto">
          <a:xfrm>
            <a:off x="8737600" y="6324600"/>
            <a:ext cx="2540000" cy="2286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b="0">
                <a:solidFill>
                  <a:schemeClr val="bg1"/>
                </a:solidFill>
                <a:latin typeface="Arial Black" panose="020B0A04020102020204" pitchFamily="34" charset="0"/>
              </a:defRPr>
            </a:lvl1pPr>
          </a:lstStyle>
          <a:p>
            <a:fld id="{3FDCC911-062C-4AB3-84A2-F20DAD93AC74}" type="slidenum">
              <a:rPr lang="zh-CN" altLang="en-US" smtClean="0"/>
            </a:fld>
            <a:endParaRPr lang="zh-CN" altLang="en-US"/>
          </a:p>
        </p:txBody>
      </p:sp>
      <p:sp>
        <p:nvSpPr>
          <p:cNvPr id="1031" name="Rectangle 10"/>
          <p:cNvSpPr>
            <a:spLocks noChangeArrowheads="1"/>
          </p:cNvSpPr>
          <p:nvPr/>
        </p:nvSpPr>
        <p:spPr bwMode="auto">
          <a:xfrm>
            <a:off x="5655733" y="3043239"/>
            <a:ext cx="1219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ea typeface="SimSun" panose="02010600030101010101" pitchFamily="2" charset="-122"/>
              </a:defRPr>
            </a:lvl1pPr>
            <a:lvl2pPr marL="742950" indent="-285750">
              <a:defRPr sz="1400" b="1">
                <a:solidFill>
                  <a:schemeClr val="tx1"/>
                </a:solidFill>
                <a:latin typeface="Arial" panose="020B0604020202020204" pitchFamily="34" charset="0"/>
                <a:ea typeface="SimSun" panose="02010600030101010101" pitchFamily="2" charset="-122"/>
              </a:defRPr>
            </a:lvl2pPr>
            <a:lvl3pPr marL="1143000" indent="-228600">
              <a:defRPr sz="1400" b="1">
                <a:solidFill>
                  <a:schemeClr val="tx1"/>
                </a:solidFill>
                <a:latin typeface="Arial" panose="020B0604020202020204" pitchFamily="34" charset="0"/>
                <a:ea typeface="SimSun" panose="02010600030101010101" pitchFamily="2" charset="-122"/>
              </a:defRPr>
            </a:lvl3pPr>
            <a:lvl4pPr marL="1600200" indent="-228600">
              <a:defRPr sz="1400" b="1">
                <a:solidFill>
                  <a:schemeClr val="tx1"/>
                </a:solidFill>
                <a:latin typeface="Arial" panose="020B0604020202020204" pitchFamily="34" charset="0"/>
                <a:ea typeface="SimSun" panose="02010600030101010101" pitchFamily="2" charset="-122"/>
              </a:defRPr>
            </a:lvl4pPr>
            <a:lvl5pPr marL="2057400" indent="-228600">
              <a:defRPr sz="1400" b="1">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sz="1400" b="1">
                <a:solidFill>
                  <a:schemeClr val="tx1"/>
                </a:solidFill>
                <a:latin typeface="Arial" panose="020B0604020202020204" pitchFamily="34" charset="0"/>
                <a:ea typeface="SimSun" panose="02010600030101010101" pitchFamily="2" charset="-122"/>
              </a:defRPr>
            </a:lvl9pPr>
          </a:lstStyle>
          <a:p>
            <a:pPr algn="ctr">
              <a:buClr>
                <a:srgbClr val="006B61"/>
              </a:buClr>
              <a:defRPr/>
            </a:pPr>
            <a:endParaRPr lang="zh-CN" altLang="en-US" sz="1400">
              <a:cs typeface="Arial" panose="020B0604020202020204" pitchFamily="34" charset="0"/>
            </a:endParaRPr>
          </a:p>
        </p:txBody>
      </p:sp>
      <p:pic>
        <p:nvPicPr>
          <p:cNvPr id="10" name="图片 1"/>
          <p:cNvPicPr>
            <a:picLocks noChangeAspect="1" noChangeArrowheads="1"/>
          </p:cNvPicPr>
          <p:nvPr/>
        </p:nvPicPr>
        <p:blipFill rotWithShape="1">
          <a:blip r:embed="rId14">
            <a:extLst>
              <a:ext uri="{28A0092B-C50C-407E-A947-70E740481C1C}">
                <a14:useLocalDpi xmlns:a14="http://schemas.microsoft.com/office/drawing/2010/main" val="0"/>
              </a:ext>
            </a:extLst>
          </a:blip>
          <a:srcRect r="789" b="2429"/>
          <a:stretch>
            <a:fillRect/>
          </a:stretch>
        </p:blipFill>
        <p:spPr bwMode="auto">
          <a:xfrm>
            <a:off x="9903547" y="12251"/>
            <a:ext cx="2280281" cy="8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xStyles>
    <p:titleStyle>
      <a:lvl1pPr algn="l" rtl="0" eaLnBrk="1" fontAlgn="base" hangingPunct="1">
        <a:spcBef>
          <a:spcPct val="0"/>
        </a:spcBef>
        <a:spcAft>
          <a:spcPct val="0"/>
        </a:spcAft>
        <a:defRPr sz="2800" b="1">
          <a:solidFill>
            <a:srgbClr val="000066"/>
          </a:solidFill>
          <a:latin typeface="+mj-lt"/>
          <a:ea typeface="+mj-ea"/>
          <a:cs typeface="+mj-cs"/>
        </a:defRPr>
      </a:lvl1pPr>
      <a:lvl2pPr algn="l" rtl="0" eaLnBrk="1" fontAlgn="base" hangingPunct="1">
        <a:spcBef>
          <a:spcPct val="0"/>
        </a:spcBef>
        <a:spcAft>
          <a:spcPct val="0"/>
        </a:spcAft>
        <a:defRPr sz="2800" b="1">
          <a:solidFill>
            <a:srgbClr val="000066"/>
          </a:solidFill>
          <a:latin typeface="Times New Roman" panose="02020603050405020304" pitchFamily="18" charset="0"/>
        </a:defRPr>
      </a:lvl2pPr>
      <a:lvl3pPr algn="l" rtl="0" eaLnBrk="1" fontAlgn="base" hangingPunct="1">
        <a:spcBef>
          <a:spcPct val="0"/>
        </a:spcBef>
        <a:spcAft>
          <a:spcPct val="0"/>
        </a:spcAft>
        <a:defRPr sz="2800" b="1">
          <a:solidFill>
            <a:srgbClr val="000066"/>
          </a:solidFill>
          <a:latin typeface="Times New Roman" panose="02020603050405020304" pitchFamily="18" charset="0"/>
        </a:defRPr>
      </a:lvl3pPr>
      <a:lvl4pPr algn="l" rtl="0" eaLnBrk="1" fontAlgn="base" hangingPunct="1">
        <a:spcBef>
          <a:spcPct val="0"/>
        </a:spcBef>
        <a:spcAft>
          <a:spcPct val="0"/>
        </a:spcAft>
        <a:defRPr sz="2800" b="1">
          <a:solidFill>
            <a:srgbClr val="000066"/>
          </a:solidFill>
          <a:latin typeface="Times New Roman" panose="02020603050405020304" pitchFamily="18" charset="0"/>
        </a:defRPr>
      </a:lvl4pPr>
      <a:lvl5pPr algn="l" rtl="0" eaLnBrk="1" fontAlgn="base" hangingPunct="1">
        <a:spcBef>
          <a:spcPct val="0"/>
        </a:spcBef>
        <a:spcAft>
          <a:spcPct val="0"/>
        </a:spcAft>
        <a:defRPr sz="2800" b="1">
          <a:solidFill>
            <a:srgbClr val="000066"/>
          </a:solidFill>
          <a:latin typeface="Times New Roman" panose="02020603050405020304" pitchFamily="18" charset="0"/>
        </a:defRPr>
      </a:lvl5pPr>
      <a:lvl6pPr marL="457200" algn="l" rtl="0" eaLnBrk="1" fontAlgn="base" hangingPunct="1">
        <a:spcBef>
          <a:spcPct val="0"/>
        </a:spcBef>
        <a:spcAft>
          <a:spcPct val="0"/>
        </a:spcAft>
        <a:defRPr sz="2800" b="1">
          <a:solidFill>
            <a:srgbClr val="000066"/>
          </a:solidFill>
          <a:latin typeface="Times New Roman" panose="02020603050405020304" pitchFamily="18" charset="0"/>
        </a:defRPr>
      </a:lvl6pPr>
      <a:lvl7pPr marL="914400" algn="l" rtl="0" eaLnBrk="1" fontAlgn="base" hangingPunct="1">
        <a:spcBef>
          <a:spcPct val="0"/>
        </a:spcBef>
        <a:spcAft>
          <a:spcPct val="0"/>
        </a:spcAft>
        <a:defRPr sz="2800" b="1">
          <a:solidFill>
            <a:srgbClr val="000066"/>
          </a:solidFill>
          <a:latin typeface="Times New Roman" panose="02020603050405020304" pitchFamily="18" charset="0"/>
        </a:defRPr>
      </a:lvl7pPr>
      <a:lvl8pPr marL="1371600" algn="l" rtl="0" eaLnBrk="1" fontAlgn="base" hangingPunct="1">
        <a:spcBef>
          <a:spcPct val="0"/>
        </a:spcBef>
        <a:spcAft>
          <a:spcPct val="0"/>
        </a:spcAft>
        <a:defRPr sz="2800" b="1">
          <a:solidFill>
            <a:srgbClr val="000066"/>
          </a:solidFill>
          <a:latin typeface="Times New Roman" panose="02020603050405020304" pitchFamily="18" charset="0"/>
        </a:defRPr>
      </a:lvl8pPr>
      <a:lvl9pPr marL="1828800" algn="l" rtl="0" eaLnBrk="1" fontAlgn="base" hangingPunct="1">
        <a:spcBef>
          <a:spcPct val="0"/>
        </a:spcBef>
        <a:spcAft>
          <a:spcPct val="0"/>
        </a:spcAft>
        <a:defRPr sz="2800" b="1">
          <a:solidFill>
            <a:srgbClr val="000066"/>
          </a:solidFill>
          <a:latin typeface="Times New Roman" panose="02020603050405020304" pitchFamily="18"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25.png"/><Relationship Id="rId7" Type="http://schemas.microsoft.com/office/2007/relationships/hdphoto" Target="../media/image24.wdp"/><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3" Type="http://schemas.openxmlformats.org/officeDocument/2006/relationships/image" Target="../media/image20.png"/><Relationship Id="rId2" Type="http://schemas.openxmlformats.org/officeDocument/2006/relationships/image" Target="../media/image19.png"/><Relationship Id="rId11" Type="http://schemas.openxmlformats.org/officeDocument/2006/relationships/notesSlide" Target="../notesSlides/notesSlide6.xml"/><Relationship Id="rId10" Type="http://schemas.openxmlformats.org/officeDocument/2006/relationships/slideLayout" Target="../slideLayouts/slideLayout13.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3.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13.xml"/><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image" Target="../media/image2.emf"/></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vmlDrawing" Target="../drawings/vmlDrawing2.vml"/><Relationship Id="rId5" Type="http://schemas.openxmlformats.org/officeDocument/2006/relationships/slideLayout" Target="../slideLayouts/slideLayout13.xml"/><Relationship Id="rId4" Type="http://schemas.openxmlformats.org/officeDocument/2006/relationships/image" Target="../media/image5.emf"/><Relationship Id="rId3" Type="http://schemas.openxmlformats.org/officeDocument/2006/relationships/oleObject" Target="../embeddings/oleObject3.bin"/><Relationship Id="rId2" Type="http://schemas.openxmlformats.org/officeDocument/2006/relationships/image" Target="../media/image4.emf"/><Relationship Id="rId1"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3.vml"/><Relationship Id="rId5" Type="http://schemas.openxmlformats.org/officeDocument/2006/relationships/slideLayout" Target="../slideLayouts/slideLayout13.xml"/><Relationship Id="rId4" Type="http://schemas.openxmlformats.org/officeDocument/2006/relationships/image" Target="../media/image7.emf"/><Relationship Id="rId3" Type="http://schemas.openxmlformats.org/officeDocument/2006/relationships/oleObject" Target="../embeddings/oleObject5.bin"/><Relationship Id="rId2" Type="http://schemas.openxmlformats.org/officeDocument/2006/relationships/image" Target="../media/image6.emf"/><Relationship Id="rId1"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3.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4.jpeg"/><Relationship Id="rId3" Type="http://schemas.openxmlformats.org/officeDocument/2006/relationships/tags" Target="../tags/tag2.xml"/><Relationship Id="rId2" Type="http://schemas.openxmlformats.org/officeDocument/2006/relationships/image" Target="../media/image13.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tags" Target="../tags/tag3.xml"/><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47800" y="2286635"/>
            <a:ext cx="9967595" cy="1731645"/>
          </a:xfrm>
        </p:spPr>
        <p:txBody>
          <a:bodyPr/>
          <a:lstStyle/>
          <a:p>
            <a:r>
              <a:rPr lang="en-US" altLang="zh-CN" sz="3600" dirty="0">
                <a:latin typeface="Arial Black" panose="020B0A04020102020204" pitchFamily="34" charset="0"/>
              </a:rPr>
              <a:t>COMMON-WEARS </a:t>
            </a:r>
            <a:br>
              <a:rPr lang="en-US" altLang="zh-CN" sz="3600" dirty="0">
                <a:latin typeface="Arial Black" panose="020B0A04020102020204" pitchFamily="34" charset="0"/>
              </a:rPr>
            </a:br>
            <a:br>
              <a:rPr lang="en-US" altLang="zh-CN" sz="3600" dirty="0">
                <a:latin typeface="Arial Black" panose="020B0A04020102020204" pitchFamily="34" charset="0"/>
              </a:rPr>
            </a:br>
            <a:r>
              <a:rPr lang="en-US" altLang="zh-CN" sz="3600" dirty="0">
                <a:latin typeface="Arial Black" panose="020B0A04020102020204" pitchFamily="34" charset="0"/>
              </a:rPr>
              <a:t>TESTBED FOR IN-DOOR ACTIVITY DETECTION AND RECOGNITION</a:t>
            </a:r>
            <a:endParaRPr lang="zh-CN" altLang="en-US" sz="3600" dirty="0">
              <a:latin typeface="Arial Black" panose="020B0A04020102020204" pitchFamily="34" charset="0"/>
            </a:endParaRPr>
          </a:p>
        </p:txBody>
      </p:sp>
      <p:sp>
        <p:nvSpPr>
          <p:cNvPr id="5" name="副标题 4"/>
          <p:cNvSpPr>
            <a:spLocks noGrp="1"/>
          </p:cNvSpPr>
          <p:nvPr>
            <p:ph type="subTitle" idx="1"/>
          </p:nvPr>
        </p:nvSpPr>
        <p:spPr>
          <a:xfrm>
            <a:off x="1828800" y="4114800"/>
            <a:ext cx="8534400" cy="1752600"/>
          </a:xfrm>
        </p:spPr>
        <p:txBody>
          <a:bodyPr/>
          <a:lstStyle/>
          <a:p>
            <a:r>
              <a:rPr lang="en-US" altLang="zh-CN" dirty="0">
                <a:latin typeface="Arial" panose="020B0604020202020204" pitchFamily="34" charset="0"/>
                <a:cs typeface="Arial" panose="020B0604020202020204" pitchFamily="34" charset="0"/>
              </a:rPr>
              <a:t>Qimeng Li, Ph.D.</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University of Calabria, DIMES </a:t>
            </a:r>
            <a:endParaRPr lang="en-US" altLang="zh-CN" dirty="0">
              <a:latin typeface="Arial" panose="020B0604020202020204" pitchFamily="34" charset="0"/>
              <a:cs typeface="Arial" panose="020B0604020202020204"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3600"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U</a:t>
            </a:r>
            <a:r>
              <a:rPr lang="en-US" altLang="zh-CN"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SE-CASE 1  For COVID-19</a:t>
            </a:r>
            <a:endParaRPr lang="zh-CN" altLang="en-US" dirty="0">
              <a:effectLst>
                <a:outerShdw blurRad="38100" dist="38100" dir="2700000" algn="tl">
                  <a:srgbClr val="000000">
                    <a:alpha val="43137"/>
                  </a:srgbClr>
                </a:outerShdw>
              </a:effectLst>
              <a:latin typeface="Helvetica" panose="020B0604020202020204" pitchFamily="34" charset="0"/>
            </a:endParaRPr>
          </a:p>
        </p:txBody>
      </p:sp>
      <p:grpSp>
        <p:nvGrpSpPr>
          <p:cNvPr id="4" name="Grupo 12"/>
          <p:cNvGrpSpPr/>
          <p:nvPr/>
        </p:nvGrpSpPr>
        <p:grpSpPr>
          <a:xfrm>
            <a:off x="1117320" y="2173286"/>
            <a:ext cx="1585217" cy="988608"/>
            <a:chOff x="2057790" y="1975508"/>
            <a:chExt cx="1585217" cy="988608"/>
          </a:xfrm>
        </p:grpSpPr>
        <p:pic>
          <p:nvPicPr>
            <p:cNvPr id="33" name="Imagen 15"/>
            <p:cNvPicPr>
              <a:picLocks noChangeAspect="1"/>
            </p:cNvPicPr>
            <p:nvPr/>
          </p:nvPicPr>
          <p:blipFill rotWithShape="1">
            <a:blip r:embed="rId1"/>
            <a:srcRect l="36747" t="7066" r="38198" b="50860"/>
            <a:stretch>
              <a:fillRect/>
            </a:stretch>
          </p:blipFill>
          <p:spPr>
            <a:xfrm rot="5400000">
              <a:off x="2579577" y="1915449"/>
              <a:ext cx="541640" cy="909571"/>
            </a:xfrm>
            <a:prstGeom prst="rect">
              <a:avLst/>
            </a:prstGeom>
          </p:spPr>
        </p:pic>
        <p:sp>
          <p:nvSpPr>
            <p:cNvPr id="34" name="Rectángulo: esquinas redondeadas 25"/>
            <p:cNvSpPr/>
            <p:nvPr/>
          </p:nvSpPr>
          <p:spPr>
            <a:xfrm>
              <a:off x="2057790" y="1975508"/>
              <a:ext cx="1585217" cy="988608"/>
            </a:xfrm>
            <a:prstGeom prst="round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r>
                <a:rPr lang="es-ES" sz="1400" dirty="0">
                  <a:solidFill>
                    <a:schemeClr val="tx1"/>
                  </a:solidFill>
                </a:rPr>
                <a:t>IMU</a:t>
              </a:r>
              <a:endParaRPr lang="es-ES" sz="1400" dirty="0">
                <a:solidFill>
                  <a:schemeClr val="tx1"/>
                </a:solidFill>
              </a:endParaRPr>
            </a:p>
          </p:txBody>
        </p:sp>
      </p:grpSp>
      <p:grpSp>
        <p:nvGrpSpPr>
          <p:cNvPr id="7" name="Grupo 11"/>
          <p:cNvGrpSpPr/>
          <p:nvPr/>
        </p:nvGrpSpPr>
        <p:grpSpPr>
          <a:xfrm>
            <a:off x="914400" y="3488026"/>
            <a:ext cx="2015078" cy="1571423"/>
            <a:chOff x="2299370" y="3163248"/>
            <a:chExt cx="2015078" cy="1571423"/>
          </a:xfrm>
        </p:grpSpPr>
        <p:pic>
          <p:nvPicPr>
            <p:cNvPr id="31" name="Imagen 14"/>
            <p:cNvPicPr>
              <a:picLocks noChangeAspect="1"/>
            </p:cNvPicPr>
            <p:nvPr/>
          </p:nvPicPr>
          <p:blipFill>
            <a:blip r:embed="rId2"/>
            <a:stretch>
              <a:fillRect/>
            </a:stretch>
          </p:blipFill>
          <p:spPr>
            <a:xfrm>
              <a:off x="2505120" y="3274322"/>
              <a:ext cx="1585217" cy="1130937"/>
            </a:xfrm>
            <a:prstGeom prst="rect">
              <a:avLst/>
            </a:prstGeom>
          </p:spPr>
        </p:pic>
        <p:sp>
          <p:nvSpPr>
            <p:cNvPr id="32" name="Rectángulo: esquinas redondeadas 26"/>
            <p:cNvSpPr/>
            <p:nvPr/>
          </p:nvSpPr>
          <p:spPr>
            <a:xfrm>
              <a:off x="2299370" y="3163248"/>
              <a:ext cx="2015078" cy="1571423"/>
            </a:xfrm>
            <a:prstGeom prst="round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r>
                <a:rPr lang="es-ES" sz="1400" dirty="0">
                  <a:solidFill>
                    <a:schemeClr val="tx1"/>
                  </a:solidFill>
                </a:rPr>
                <a:t>MICROCONTRALLORE</a:t>
              </a:r>
              <a:endParaRPr lang="es-ES" sz="1400" dirty="0">
                <a:solidFill>
                  <a:schemeClr val="tx1"/>
                </a:solidFill>
              </a:endParaRPr>
            </a:p>
          </p:txBody>
        </p:sp>
      </p:grpSp>
      <p:grpSp>
        <p:nvGrpSpPr>
          <p:cNvPr id="8" name="Grupo 31"/>
          <p:cNvGrpSpPr/>
          <p:nvPr/>
        </p:nvGrpSpPr>
        <p:grpSpPr>
          <a:xfrm>
            <a:off x="1142029" y="5386842"/>
            <a:ext cx="1585217" cy="988608"/>
            <a:chOff x="2107899" y="5023964"/>
            <a:chExt cx="1585217" cy="988608"/>
          </a:xfrm>
        </p:grpSpPr>
        <p:pic>
          <p:nvPicPr>
            <p:cNvPr id="29" name="Imagen 18"/>
            <p:cNvPicPr>
              <a:picLocks noChangeAspect="1"/>
            </p:cNvPicPr>
            <p:nvPr/>
          </p:nvPicPr>
          <p:blipFill>
            <a:blip r:embed="rId3"/>
            <a:stretch>
              <a:fillRect/>
            </a:stretch>
          </p:blipFill>
          <p:spPr>
            <a:xfrm rot="5846029">
              <a:off x="2642168" y="4763050"/>
              <a:ext cx="516680" cy="1458321"/>
            </a:xfrm>
            <a:prstGeom prst="rect">
              <a:avLst/>
            </a:prstGeom>
          </p:spPr>
        </p:pic>
        <p:sp>
          <p:nvSpPr>
            <p:cNvPr id="30" name="Rectángulo: esquinas redondeadas 27"/>
            <p:cNvSpPr/>
            <p:nvPr/>
          </p:nvSpPr>
          <p:spPr>
            <a:xfrm>
              <a:off x="2107899" y="5023964"/>
              <a:ext cx="1585217" cy="988608"/>
            </a:xfrm>
            <a:prstGeom prst="round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r>
                <a:rPr lang="es-ES" sz="1400" dirty="0">
                  <a:solidFill>
                    <a:schemeClr val="tx1"/>
                  </a:solidFill>
                </a:rPr>
                <a:t>3 SENSORI FSR</a:t>
              </a:r>
              <a:endParaRPr lang="es-ES" sz="1400" dirty="0">
                <a:solidFill>
                  <a:schemeClr val="tx1"/>
                </a:solidFill>
              </a:endParaRPr>
            </a:p>
          </p:txBody>
        </p:sp>
      </p:grpSp>
      <p:grpSp>
        <p:nvGrpSpPr>
          <p:cNvPr id="11" name="Grupo 6"/>
          <p:cNvGrpSpPr/>
          <p:nvPr/>
        </p:nvGrpSpPr>
        <p:grpSpPr>
          <a:xfrm>
            <a:off x="3449471" y="2944012"/>
            <a:ext cx="1268351" cy="1462101"/>
            <a:chOff x="4359710" y="3234470"/>
            <a:chExt cx="1268351" cy="1462101"/>
          </a:xfrm>
        </p:grpSpPr>
        <p:grpSp>
          <p:nvGrpSpPr>
            <p:cNvPr id="23" name="Grupo 4"/>
            <p:cNvGrpSpPr/>
            <p:nvPr/>
          </p:nvGrpSpPr>
          <p:grpSpPr>
            <a:xfrm>
              <a:off x="4587597" y="3334760"/>
              <a:ext cx="793176" cy="1118934"/>
              <a:chOff x="5565646" y="3163248"/>
              <a:chExt cx="793176" cy="1118934"/>
            </a:xfrm>
          </p:grpSpPr>
          <p:pic>
            <p:nvPicPr>
              <p:cNvPr id="25" name="Picture 2" descr="Llamada Desde Móvil - Logo De Llamada Celular PNG Image | Transparent PNG  Free Download on See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629506" y="3668279"/>
                <a:ext cx="665456" cy="6139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6" name="Imagen 22"/>
              <p:cNvPicPr>
                <a:picLocks noChangeAspect="1"/>
              </p:cNvPicPr>
              <p:nvPr/>
            </p:nvPicPr>
            <p:blipFill>
              <a:blip r:embed="rId5"/>
              <a:stretch>
                <a:fillRect/>
              </a:stretch>
            </p:blipFill>
            <p:spPr>
              <a:xfrm>
                <a:off x="5565646" y="3163248"/>
                <a:ext cx="793176" cy="443683"/>
              </a:xfrm>
              <a:prstGeom prst="rect">
                <a:avLst/>
              </a:prstGeom>
            </p:spPr>
          </p:pic>
        </p:grpSp>
        <p:sp>
          <p:nvSpPr>
            <p:cNvPr id="24" name="Rectángulo: esquinas redondeadas 30"/>
            <p:cNvSpPr/>
            <p:nvPr/>
          </p:nvSpPr>
          <p:spPr>
            <a:xfrm>
              <a:off x="4359710" y="3234470"/>
              <a:ext cx="1268351" cy="1462101"/>
            </a:xfrm>
            <a:prstGeom prst="round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p:txBody>
        </p:sp>
      </p:grpSp>
      <p:grpSp>
        <p:nvGrpSpPr>
          <p:cNvPr id="12" name="Grupo 38"/>
          <p:cNvGrpSpPr/>
          <p:nvPr/>
        </p:nvGrpSpPr>
        <p:grpSpPr>
          <a:xfrm>
            <a:off x="5208469" y="2704349"/>
            <a:ext cx="3669076" cy="2038388"/>
            <a:chOff x="6409186" y="2985576"/>
            <a:chExt cx="3669076" cy="2038388"/>
          </a:xfrm>
        </p:grpSpPr>
        <p:pic>
          <p:nvPicPr>
            <p:cNvPr id="21" name="Marcador de contenido 3"/>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35000"/>
                      </a14:imgEffect>
                    </a14:imgLayer>
                  </a14:imgProps>
                </a:ext>
              </a:extLst>
            </a:blip>
            <a:srcRect l="38117" t="31534" r="17135" b="24788"/>
            <a:stretch>
              <a:fillRect/>
            </a:stretch>
          </p:blipFill>
          <p:spPr>
            <a:xfrm>
              <a:off x="6609734" y="3181343"/>
              <a:ext cx="3229997" cy="1612255"/>
            </a:xfrm>
            <a:prstGeom prst="rect">
              <a:avLst/>
            </a:prstGeom>
          </p:spPr>
        </p:pic>
        <p:sp>
          <p:nvSpPr>
            <p:cNvPr id="22" name="Rectángulo: esquinas redondeadas 34"/>
            <p:cNvSpPr/>
            <p:nvPr/>
          </p:nvSpPr>
          <p:spPr>
            <a:xfrm>
              <a:off x="6409186" y="2985576"/>
              <a:ext cx="3669076" cy="2038388"/>
            </a:xfrm>
            <a:prstGeom prst="round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a:p>
              <a:pPr algn="ctr"/>
              <a:endParaRPr lang="es-ES" sz="1400" dirty="0">
                <a:solidFill>
                  <a:schemeClr val="tx1"/>
                </a:solidFill>
              </a:endParaRPr>
            </a:p>
          </p:txBody>
        </p:sp>
      </p:grpSp>
      <p:sp>
        <p:nvSpPr>
          <p:cNvPr id="15" name="Flecha: a la izquierda y derecha 36"/>
          <p:cNvSpPr/>
          <p:nvPr/>
        </p:nvSpPr>
        <p:spPr>
          <a:xfrm>
            <a:off x="2984119" y="3784489"/>
            <a:ext cx="393236" cy="1435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6" name="Flecha: a la derecha 37"/>
          <p:cNvSpPr/>
          <p:nvPr/>
        </p:nvSpPr>
        <p:spPr>
          <a:xfrm>
            <a:off x="4761541" y="3562497"/>
            <a:ext cx="403209" cy="143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8" name="Flecha: a la izquierda y derecha 39"/>
          <p:cNvSpPr/>
          <p:nvPr/>
        </p:nvSpPr>
        <p:spPr>
          <a:xfrm rot="16200000">
            <a:off x="1765022" y="3250313"/>
            <a:ext cx="263218" cy="1169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sp>
        <p:nvSpPr>
          <p:cNvPr id="19" name="Flecha: a la izquierda y derecha 40"/>
          <p:cNvSpPr/>
          <p:nvPr/>
        </p:nvSpPr>
        <p:spPr>
          <a:xfrm rot="16200000">
            <a:off x="1765022" y="5167865"/>
            <a:ext cx="263218" cy="1169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a:p>
        </p:txBody>
      </p:sp>
      <p:pic>
        <p:nvPicPr>
          <p:cNvPr id="20" name="Imagen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22387" y="3530157"/>
            <a:ext cx="399354" cy="399354"/>
          </a:xfrm>
          <a:prstGeom prst="rect">
            <a:avLst/>
          </a:prstGeom>
        </p:spPr>
      </p:pic>
      <p:grpSp>
        <p:nvGrpSpPr>
          <p:cNvPr id="35" name="Grupo 1"/>
          <p:cNvGrpSpPr/>
          <p:nvPr/>
        </p:nvGrpSpPr>
        <p:grpSpPr>
          <a:xfrm>
            <a:off x="9829800" y="2177212"/>
            <a:ext cx="2121425" cy="3852017"/>
            <a:chOff x="1062057" y="2005428"/>
            <a:chExt cx="2738287" cy="4319213"/>
          </a:xfrm>
        </p:grpSpPr>
        <p:grpSp>
          <p:nvGrpSpPr>
            <p:cNvPr id="36" name="Group 3"/>
            <p:cNvGrpSpPr/>
            <p:nvPr/>
          </p:nvGrpSpPr>
          <p:grpSpPr>
            <a:xfrm>
              <a:off x="1062057" y="2005428"/>
              <a:ext cx="2738287" cy="4319213"/>
              <a:chOff x="4871870" y="1763729"/>
              <a:chExt cx="2448272" cy="4303935"/>
            </a:xfrm>
          </p:grpSpPr>
          <p:grpSp>
            <p:nvGrpSpPr>
              <p:cNvPr id="38" name="Group 3"/>
              <p:cNvGrpSpPr/>
              <p:nvPr/>
            </p:nvGrpSpPr>
            <p:grpSpPr>
              <a:xfrm>
                <a:off x="4871870" y="1763729"/>
                <a:ext cx="2448272" cy="4303935"/>
                <a:chOff x="445712" y="1449040"/>
                <a:chExt cx="2113018" cy="3924176"/>
              </a:xfrm>
            </p:grpSpPr>
            <p:sp>
              <p:nvSpPr>
                <p:cNvPr id="40" name="Rounded Rectangle 4"/>
                <p:cNvSpPr/>
                <p:nvPr/>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dirty="0"/>
                </a:p>
              </p:txBody>
            </p:sp>
            <p:sp>
              <p:nvSpPr>
                <p:cNvPr id="41" name="Rectangle 5"/>
                <p:cNvSpPr/>
                <p:nvPr/>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grpSp>
              <p:nvGrpSpPr>
                <p:cNvPr id="42" name="Group 6"/>
                <p:cNvGrpSpPr/>
                <p:nvPr/>
              </p:nvGrpSpPr>
              <p:grpSpPr>
                <a:xfrm>
                  <a:off x="1407705" y="5045834"/>
                  <a:ext cx="211967" cy="211967"/>
                  <a:chOff x="1549420" y="5712364"/>
                  <a:chExt cx="312583" cy="312583"/>
                </a:xfrm>
              </p:grpSpPr>
              <p:sp>
                <p:nvSpPr>
                  <p:cNvPr id="43" name="Oval 7"/>
                  <p:cNvSpPr/>
                  <p:nvPr/>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sp>
                <p:nvSpPr>
                  <p:cNvPr id="44" name="Rounded Rectangle 8"/>
                  <p:cNvSpPr/>
                  <p:nvPr/>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grpSp>
          </p:grpSp>
          <p:sp>
            <p:nvSpPr>
              <p:cNvPr id="39" name="Picture Placeholder 2"/>
              <p:cNvSpPr txBox="1"/>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grpSp>
        <p:pic>
          <p:nvPicPr>
            <p:cNvPr id="37" name="Imagen 21"/>
            <p:cNvPicPr>
              <a:picLocks noChangeAspect="1"/>
            </p:cNvPicPr>
            <p:nvPr/>
          </p:nvPicPr>
          <p:blipFill rotWithShape="1">
            <a:blip r:embed="rId9" cstate="print">
              <a:extLst>
                <a:ext uri="{28A0092B-C50C-407E-A947-70E740481C1C}">
                  <a14:useLocalDpi xmlns:a14="http://schemas.microsoft.com/office/drawing/2010/main" val="0"/>
                </a:ext>
              </a:extLst>
            </a:blip>
            <a:srcRect t="2927" b="25400"/>
            <a:stretch>
              <a:fillRect/>
            </a:stretch>
          </p:blipFill>
          <p:spPr>
            <a:xfrm>
              <a:off x="1248229" y="2446996"/>
              <a:ext cx="2350771" cy="3430746"/>
            </a:xfrm>
            <a:prstGeom prst="rect">
              <a:avLst/>
            </a:prstGeom>
          </p:spPr>
        </p:pic>
      </p:grpSp>
      <p:sp>
        <p:nvSpPr>
          <p:cNvPr id="46" name="文本框 45"/>
          <p:cNvSpPr txBox="1"/>
          <p:nvPr/>
        </p:nvSpPr>
        <p:spPr>
          <a:xfrm>
            <a:off x="3090390" y="1612656"/>
            <a:ext cx="5760974" cy="369332"/>
          </a:xfrm>
          <a:prstGeom prst="rect">
            <a:avLst/>
          </a:prstGeom>
          <a:noFill/>
        </p:spPr>
        <p:txBody>
          <a:bodyPr wrap="square" rtlCol="0">
            <a:spAutoFit/>
          </a:bodyPr>
          <a:lstStyle/>
          <a:p>
            <a:r>
              <a:rPr lang="en-US" altLang="zh-CN" sz="1800" dirty="0"/>
              <a:t>For understand social activity and social distance</a:t>
            </a:r>
            <a:endParaRPr lang="zh-CN" altLang="en-US" sz="1800"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r>
              <a:rPr lang="en-US" altLang="zh-CN" dirty="0"/>
              <a:t>15</a:t>
            </a:r>
            <a:endParaRPr lang="zh-CN" altLang="en-US" dirty="0"/>
          </a:p>
        </p:txBody>
      </p:sp>
      <p:sp>
        <p:nvSpPr>
          <p:cNvPr id="6" name="标题 5"/>
          <p:cNvSpPr>
            <a:spLocks noGrp="1"/>
          </p:cNvSpPr>
          <p:nvPr>
            <p:ph type="title"/>
          </p:nvPr>
        </p:nvSpPr>
        <p:spPr/>
        <p:txBody>
          <a:bodyPr/>
          <a:lstStyle/>
          <a:p>
            <a:r>
              <a:rPr lang="en-US" altLang="zh-CN" sz="3600"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U</a:t>
            </a:r>
            <a:r>
              <a:rPr lang="en-US" altLang="zh-CN"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SE-CASE 2 </a:t>
            </a:r>
            <a:br>
              <a:rPr lang="en-US" altLang="zh-CN"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br>
            <a:r>
              <a:rPr lang="en-US" dirty="0">
                <a:effectLst>
                  <a:outerShdw blurRad="38100" dist="38100" dir="2700000" algn="tl">
                    <a:srgbClr val="000000">
                      <a:alpha val="43137"/>
                    </a:srgbClr>
                  </a:outerShdw>
                </a:effectLst>
                <a:latin typeface="Helvetica" panose="020B0604020202020204" pitchFamily="34" charset="0"/>
              </a:rPr>
              <a:t>GROUP WALKING RECOGNITION</a:t>
            </a:r>
            <a:endParaRPr lang="zh-CN" altLang="en-US" dirty="0">
              <a:effectLst>
                <a:outerShdw blurRad="38100" dist="38100" dir="2700000" algn="tl">
                  <a:srgbClr val="000000">
                    <a:alpha val="43137"/>
                  </a:srgbClr>
                </a:outerShdw>
              </a:effectLst>
              <a:latin typeface="Helvetica" panose="020B0604020202020204" pitchFamily="34" charset="0"/>
            </a:endParaRPr>
          </a:p>
        </p:txBody>
      </p:sp>
      <p:pic>
        <p:nvPicPr>
          <p:cNvPr id="2" name="Picture 1"/>
          <p:cNvPicPr>
            <a:picLocks noChangeAspect="1"/>
          </p:cNvPicPr>
          <p:nvPr/>
        </p:nvPicPr>
        <p:blipFill>
          <a:blip r:embed="rId1"/>
          <a:stretch>
            <a:fillRect/>
          </a:stretch>
        </p:blipFill>
        <p:spPr>
          <a:xfrm>
            <a:off x="914269" y="1371902"/>
            <a:ext cx="4938794" cy="5008232"/>
          </a:xfrm>
          <a:prstGeom prst="rect">
            <a:avLst/>
          </a:prstGeom>
        </p:spPr>
      </p:pic>
      <p:pic>
        <p:nvPicPr>
          <p:cNvPr id="3" name="Picture 2"/>
          <p:cNvPicPr>
            <a:picLocks noChangeAspect="1"/>
          </p:cNvPicPr>
          <p:nvPr/>
        </p:nvPicPr>
        <p:blipFill>
          <a:blip r:embed="rId2"/>
          <a:stretch>
            <a:fillRect/>
          </a:stretch>
        </p:blipFill>
        <p:spPr>
          <a:xfrm>
            <a:off x="6431647" y="1316368"/>
            <a:ext cx="4938794" cy="2501230"/>
          </a:xfrm>
          <a:prstGeom prst="rect">
            <a:avLst/>
          </a:prstGeom>
        </p:spPr>
      </p:pic>
      <p:pic>
        <p:nvPicPr>
          <p:cNvPr id="9" name="Picture 8"/>
          <p:cNvPicPr>
            <a:picLocks noChangeAspect="1"/>
          </p:cNvPicPr>
          <p:nvPr/>
        </p:nvPicPr>
        <p:blipFill>
          <a:blip r:embed="rId3"/>
          <a:stretch>
            <a:fillRect/>
          </a:stretch>
        </p:blipFill>
        <p:spPr>
          <a:xfrm>
            <a:off x="6493640" y="3762069"/>
            <a:ext cx="4876801" cy="2529386"/>
          </a:xfrm>
          <a:prstGeom prst="rect">
            <a:avLst/>
          </a:prstGeom>
        </p:spPr>
      </p:pic>
      <p:sp>
        <p:nvSpPr>
          <p:cNvPr id="14" name="TextBox 13"/>
          <p:cNvSpPr txBox="1"/>
          <p:nvPr/>
        </p:nvSpPr>
        <p:spPr>
          <a:xfrm>
            <a:off x="7705092" y="1460368"/>
            <a:ext cx="2453896" cy="307777"/>
          </a:xfrm>
          <a:prstGeom prst="rect">
            <a:avLst/>
          </a:prstGeom>
          <a:noFill/>
        </p:spPr>
        <p:txBody>
          <a:bodyPr wrap="square">
            <a:spAutoFit/>
          </a:bodyPr>
          <a:lstStyle/>
          <a:p>
            <a:r>
              <a:rPr lang="en-US" dirty="0">
                <a:effectLst/>
                <a:latin typeface="Helvetica" panose="020B0604020202020204" pitchFamily="34" charset="0"/>
              </a:rPr>
              <a:t>data from different groups</a:t>
            </a:r>
            <a:endParaRPr lang="en-US" dirty="0">
              <a:effectLst/>
              <a:latin typeface="Helvetica" panose="020B0604020202020204" pitchFamily="34" charset="0"/>
            </a:endParaRPr>
          </a:p>
        </p:txBody>
      </p:sp>
      <p:sp>
        <p:nvSpPr>
          <p:cNvPr id="17" name="TextBox 16"/>
          <p:cNvSpPr txBox="1"/>
          <p:nvPr/>
        </p:nvSpPr>
        <p:spPr>
          <a:xfrm>
            <a:off x="7916405" y="3872483"/>
            <a:ext cx="2157558" cy="308801"/>
          </a:xfrm>
          <a:prstGeom prst="rect">
            <a:avLst/>
          </a:prstGeom>
          <a:noFill/>
        </p:spPr>
        <p:txBody>
          <a:bodyPr wrap="square">
            <a:spAutoFit/>
          </a:bodyPr>
          <a:lstStyle/>
          <a:p>
            <a:r>
              <a:rPr lang="en-US" dirty="0">
                <a:effectLst/>
                <a:latin typeface="Helvetica" panose="020B0604020202020204" pitchFamily="34" charset="0"/>
              </a:rPr>
              <a:t>data from same group</a:t>
            </a:r>
            <a:endParaRPr lang="en-US" dirty="0">
              <a:effectLst/>
              <a:latin typeface="Helvetica" panose="020B0604020202020204" pitchFamily="34"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U</a:t>
            </a:r>
            <a:r>
              <a:rPr lang="en-US" altLang="zh-CN"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SE-CASE 3</a:t>
            </a:r>
            <a:endParaRPr lang="zh-CN" altLang="en-US" dirty="0"/>
          </a:p>
        </p:txBody>
      </p:sp>
      <p:sp>
        <p:nvSpPr>
          <p:cNvPr id="7" name="文本框 6"/>
          <p:cNvSpPr txBox="1"/>
          <p:nvPr/>
        </p:nvSpPr>
        <p:spPr>
          <a:xfrm>
            <a:off x="1600200" y="1524000"/>
            <a:ext cx="8686800" cy="1323439"/>
          </a:xfrm>
          <a:prstGeom prst="rect">
            <a:avLst/>
          </a:prstGeom>
          <a:noFill/>
        </p:spPr>
        <p:txBody>
          <a:bodyPr wrap="square">
            <a:spAutoFit/>
          </a:bodyPr>
          <a:lstStyle/>
          <a:p>
            <a:r>
              <a:rPr lang="en-US" altLang="zh-CN" sz="2000" b="0" i="0" dirty="0">
                <a:effectLst/>
                <a:latin typeface="Arial" panose="020B0604020202020204" pitchFamily="34" charset="0"/>
              </a:rPr>
              <a:t>Recent advancements on Wi-Fi signal analysis suggest that this pervasive communication </a:t>
            </a:r>
            <a:r>
              <a:rPr lang="en-US" altLang="zh-CN" sz="2000" b="0" dirty="0"/>
              <a:t>infrastructure can also represent a convenient, non-invasive contact-less sensing method to detect human activities. </a:t>
            </a:r>
            <a:endParaRPr lang="en-US" altLang="zh-CN" sz="2000" b="0" dirty="0"/>
          </a:p>
          <a:p>
            <a:endParaRPr lang="en-US" altLang="zh-CN" sz="2000" b="0" dirty="0"/>
          </a:p>
        </p:txBody>
      </p:sp>
      <p:pic>
        <p:nvPicPr>
          <p:cNvPr id="5122" name="Picture 2" descr="Photograph of an ESP32 (NodeMC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3696" y="3429000"/>
            <a:ext cx="3198479" cy="2114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icture of IWL5300 wireless 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8262" y="3057111"/>
            <a:ext cx="1828800" cy="310423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ASPBERRY PI, 4 Computer 8GB RAM, (1021104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3393" y="3505200"/>
            <a:ext cx="2946686" cy="21333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U</a:t>
            </a:r>
            <a:r>
              <a:rPr lang="en-US" altLang="zh-CN"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SE-CASE 3</a:t>
            </a:r>
            <a:endParaRPr lang="zh-CN" altLang="en-US" dirty="0"/>
          </a:p>
        </p:txBody>
      </p:sp>
      <p:pic>
        <p:nvPicPr>
          <p:cNvPr id="5" name="图片 4" descr="图表, 条形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34000" y="1329053"/>
            <a:ext cx="6578602" cy="5528947"/>
          </a:xfrm>
          <a:prstGeom prst="rect">
            <a:avLst/>
          </a:prstGeom>
        </p:spPr>
      </p:pic>
      <p:sp>
        <p:nvSpPr>
          <p:cNvPr id="7" name="文本框 6"/>
          <p:cNvSpPr txBox="1"/>
          <p:nvPr/>
        </p:nvSpPr>
        <p:spPr>
          <a:xfrm>
            <a:off x="457200" y="1752600"/>
            <a:ext cx="5105400" cy="3539430"/>
          </a:xfrm>
          <a:prstGeom prst="rect">
            <a:avLst/>
          </a:prstGeom>
          <a:noFill/>
        </p:spPr>
        <p:txBody>
          <a:bodyPr wrap="square">
            <a:spAutoFit/>
          </a:bodyPr>
          <a:lstStyle/>
          <a:p>
            <a:r>
              <a:rPr lang="en-US" altLang="zh-CN" sz="3200" b="0" dirty="0"/>
              <a:t>Wi-Fi Channel State Information (CSI) analysis to recognize</a:t>
            </a:r>
            <a:endParaRPr lang="en-US" altLang="zh-CN" sz="3200" b="0" dirty="0"/>
          </a:p>
          <a:p>
            <a:pPr marL="800100" lvl="1" indent="-342900">
              <a:buFont typeface="Arial" panose="020B0604020202020204" pitchFamily="34" charset="0"/>
              <a:buChar char="•"/>
            </a:pPr>
            <a:r>
              <a:rPr lang="en-US" altLang="zh-CN" sz="3200" b="0" dirty="0"/>
              <a:t>social activities (e.g. walking together) </a:t>
            </a:r>
            <a:endParaRPr lang="en-US" altLang="zh-CN" sz="3200" b="0" dirty="0"/>
          </a:p>
          <a:p>
            <a:pPr marL="800100" lvl="1" indent="-342900">
              <a:buFont typeface="Arial" panose="020B0604020202020204" pitchFamily="34" charset="0"/>
              <a:buChar char="•"/>
            </a:pPr>
            <a:r>
              <a:rPr lang="en-US" altLang="zh-CN" sz="3200" b="0" dirty="0"/>
              <a:t>gestures (e.g. hand-shaking)</a:t>
            </a:r>
            <a:endParaRPr lang="zh-CN" altLang="en-US" sz="3200"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810000" y="1905000"/>
            <a:ext cx="4890820" cy="2308324"/>
          </a:xfrm>
          <a:prstGeom prst="rect">
            <a:avLst/>
          </a:prstGeom>
          <a:noFill/>
        </p:spPr>
        <p:txBody>
          <a:bodyPr wrap="square" lIns="91440" tIns="45720" rIns="91440" bIns="45720">
            <a:spAutoFit/>
          </a:bodyPr>
          <a:lstStyle/>
          <a:p>
            <a:pPr algn="ctr"/>
            <a:r>
              <a:rPr lang="en-US" altLang="zh-CN" sz="7200" dirty="0">
                <a:ln w="0"/>
                <a:effectLst>
                  <a:outerShdw blurRad="38100" dist="19050" dir="2700000" algn="tl" rotWithShape="0">
                    <a:schemeClr val="dk1">
                      <a:alpha val="40000"/>
                    </a:schemeClr>
                  </a:outerShdw>
                </a:effectLst>
              </a:rPr>
              <a:t>Thanks! Q?A!</a:t>
            </a:r>
            <a:endParaRPr lang="zh-CN" altLang="en-US" sz="720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600"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O</a:t>
            </a:r>
            <a:r>
              <a:rPr lang="en-US" altLang="zh-CN"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UTLINE</a:t>
            </a:r>
            <a:endParaRPr lang="en-US" altLang="zh-CN"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endParaRPr>
          </a:p>
        </p:txBody>
      </p:sp>
      <p:graphicFrame>
        <p:nvGraphicFramePr>
          <p:cNvPr id="10" name="图示 9"/>
          <p:cNvGraphicFramePr/>
          <p:nvPr/>
        </p:nvGraphicFramePr>
        <p:xfrm>
          <a:off x="963261" y="1797704"/>
          <a:ext cx="10515600"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r>
              <a:rPr lang="en-US" altLang="zh-CN" dirty="0"/>
              <a:t>9</a:t>
            </a:r>
            <a:endParaRPr lang="zh-CN" altLang="en-US" dirty="0"/>
          </a:p>
        </p:txBody>
      </p:sp>
      <p:sp>
        <p:nvSpPr>
          <p:cNvPr id="6" name="标题 5"/>
          <p:cNvSpPr>
            <a:spLocks noGrp="1"/>
          </p:cNvSpPr>
          <p:nvPr>
            <p:ph type="title"/>
          </p:nvPr>
        </p:nvSpPr>
        <p:spPr/>
        <p:txBody>
          <a:bodyPr/>
          <a:lstStyle/>
          <a:p>
            <a:r>
              <a:rPr lang="en-US" altLang="zh-CN" sz="3600"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A</a:t>
            </a:r>
            <a:r>
              <a:rPr lang="en-US" altLang="zh-CN"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RCHITECTURE FOR MAR</a:t>
            </a:r>
            <a:endParaRPr lang="zh-CN" altLang="en-US" dirty="0">
              <a:effectLst>
                <a:outerShdw blurRad="38100" dist="38100" dir="2700000" algn="tl">
                  <a:srgbClr val="000000">
                    <a:alpha val="43137"/>
                  </a:srgbClr>
                </a:outerShdw>
              </a:effectLst>
            </a:endParaRPr>
          </a:p>
        </p:txBody>
      </p:sp>
      <p:pic>
        <p:nvPicPr>
          <p:cNvPr id="10" name="Content Placeholder 9"/>
          <p:cNvPicPr>
            <a:picLocks noGrp="1" noChangeAspect="1"/>
          </p:cNvPicPr>
          <p:nvPr>
            <p:ph idx="4294967295"/>
          </p:nvPr>
        </p:nvPicPr>
        <p:blipFill>
          <a:blip r:embed="rId1">
            <a:extLst>
              <a:ext uri="{28A0092B-C50C-407E-A947-70E740481C1C}">
                <a14:useLocalDpi xmlns:a14="http://schemas.microsoft.com/office/drawing/2010/main" val="0"/>
              </a:ext>
            </a:extLst>
          </a:blip>
          <a:stretch>
            <a:fillRect/>
          </a:stretch>
        </p:blipFill>
        <p:spPr>
          <a:xfrm>
            <a:off x="199388" y="2165559"/>
            <a:ext cx="5195888" cy="4114800"/>
          </a:xfrm>
          <a:prstGeom prst="rect">
            <a:avLst/>
          </a:prstGeom>
        </p:spPr>
      </p:pic>
      <p:sp>
        <p:nvSpPr>
          <p:cNvPr id="13" name="TextBox 12"/>
          <p:cNvSpPr txBox="1"/>
          <p:nvPr/>
        </p:nvSpPr>
        <p:spPr>
          <a:xfrm>
            <a:off x="199388" y="6163185"/>
            <a:ext cx="5896612" cy="276999"/>
          </a:xfrm>
          <a:prstGeom prst="rect">
            <a:avLst/>
          </a:prstGeom>
          <a:noFill/>
        </p:spPr>
        <p:txBody>
          <a:bodyPr wrap="square">
            <a:spAutoFit/>
          </a:bodyPr>
          <a:lstStyle/>
          <a:p>
            <a:r>
              <a:rPr lang="en-US" sz="1200" dirty="0">
                <a:effectLst/>
                <a:latin typeface="Helvetica" panose="020B0604020202020204" pitchFamily="34" charset="0"/>
              </a:rPr>
              <a:t>Fig. A hierarchical structure for recognizing multi-user activities.</a:t>
            </a:r>
            <a:endParaRPr lang="en-US" sz="1200" dirty="0">
              <a:effectLst/>
              <a:latin typeface="Helvetica" panose="020B0604020202020204" pitchFamily="34" charset="0"/>
            </a:endParaRPr>
          </a:p>
        </p:txBody>
      </p:sp>
      <p:graphicFrame>
        <p:nvGraphicFramePr>
          <p:cNvPr id="8" name="对象 2"/>
          <p:cNvGraphicFramePr>
            <a:graphicFrameLocks noChangeAspect="1"/>
          </p:cNvGraphicFramePr>
          <p:nvPr/>
        </p:nvGraphicFramePr>
        <p:xfrm>
          <a:off x="5622571" y="2134277"/>
          <a:ext cx="6111895" cy="4291854"/>
        </p:xfrm>
        <a:graphic>
          <a:graphicData uri="http://schemas.openxmlformats.org/presentationml/2006/ole">
            <mc:AlternateContent xmlns:mc="http://schemas.openxmlformats.org/markup-compatibility/2006">
              <mc:Choice xmlns:v="urn:schemas-microsoft-com:vml" Requires="v">
                <p:oleObj spid="_x0000_s2" name="Acrobat Document" r:id="rId2" imgW="3206750" imgH="2253615" progId="Acrobat.Document.DC">
                  <p:embed/>
                </p:oleObj>
              </mc:Choice>
              <mc:Fallback>
                <p:oleObj name="Acrobat Document" r:id="rId2" imgW="3206750" imgH="2253615" progId="Acrobat.Document.DC">
                  <p:embed/>
                  <p:pic>
                    <p:nvPicPr>
                      <p:cNvPr id="0" name="对象 2"/>
                      <p:cNvPicPr/>
                      <p:nvPr/>
                    </p:nvPicPr>
                    <p:blipFill>
                      <a:blip r:embed="rId3"/>
                      <a:stretch>
                        <a:fillRect/>
                      </a:stretch>
                    </p:blipFill>
                    <p:spPr>
                      <a:xfrm>
                        <a:off x="5622571" y="2134277"/>
                        <a:ext cx="6111895" cy="4291854"/>
                      </a:xfrm>
                      <a:prstGeom prst="rect">
                        <a:avLst/>
                      </a:prstGeom>
                    </p:spPr>
                  </p:pic>
                </p:oleObj>
              </mc:Fallback>
            </mc:AlternateContent>
          </a:graphicData>
        </a:graphic>
      </p:graphicFrame>
      <p:sp>
        <p:nvSpPr>
          <p:cNvPr id="11" name="TextBox 10"/>
          <p:cNvSpPr txBox="1"/>
          <p:nvPr/>
        </p:nvSpPr>
        <p:spPr>
          <a:xfrm>
            <a:off x="6371890" y="6163186"/>
            <a:ext cx="4731419" cy="276999"/>
          </a:xfrm>
          <a:prstGeom prst="rect">
            <a:avLst/>
          </a:prstGeom>
          <a:noFill/>
        </p:spPr>
        <p:txBody>
          <a:bodyPr wrap="square">
            <a:spAutoFit/>
          </a:bodyPr>
          <a:lstStyle/>
          <a:p>
            <a:r>
              <a:rPr lang="en-US" altLang="zh-CN" sz="1200" dirty="0">
                <a:latin typeface="Helvetica" panose="020B0604020202020204" pitchFamily="34" charset="0"/>
                <a:cs typeface="Helvetica" panose="020B0604020202020204" pitchFamily="34" charset="0"/>
              </a:rPr>
              <a:t>Fig.  The phases of multi-user detection process.</a:t>
            </a:r>
            <a:endParaRPr lang="zh-CN" altLang="en-US" sz="1200" dirty="0">
              <a:latin typeface="Helvetica" panose="020B0604020202020204" pitchFamily="34" charset="0"/>
              <a:cs typeface="Helvetica" panose="020B0604020202020204" pitchFamily="34" charset="0"/>
            </a:endParaRPr>
          </a:p>
        </p:txBody>
      </p:sp>
      <p:sp>
        <p:nvSpPr>
          <p:cNvPr id="14" name="文本框 13"/>
          <p:cNvSpPr txBox="1"/>
          <p:nvPr/>
        </p:nvSpPr>
        <p:spPr>
          <a:xfrm>
            <a:off x="524042" y="1305686"/>
            <a:ext cx="11143916" cy="830997"/>
          </a:xfrm>
          <a:prstGeom prst="rect">
            <a:avLst/>
          </a:prstGeom>
          <a:noFill/>
        </p:spPr>
        <p:txBody>
          <a:bodyPr wrap="square">
            <a:spAutoFit/>
          </a:bodyPr>
          <a:lstStyle/>
          <a:p>
            <a:r>
              <a:rPr lang="en-US" altLang="zh-CN" sz="1600" b="0" i="0" dirty="0">
                <a:effectLst/>
                <a:latin typeface="Helvetica" panose="020B0604020202020204" pitchFamily="34" charset="0"/>
                <a:cs typeface="Helvetica" panose="020B0604020202020204" pitchFamily="34" charset="0"/>
              </a:rPr>
              <a:t>The proposed human-centric BSN-enabled architecture, whose high-level schema is depicted in left Figure, provides useful features and information by implementing distributed </a:t>
            </a:r>
            <a:r>
              <a:rPr lang="en-US" altLang="zh-CN" sz="1600" i="1" dirty="0">
                <a:solidFill>
                  <a:srgbClr val="FF0000"/>
                </a:solidFill>
                <a:effectLst/>
                <a:latin typeface="Helvetica" panose="020B0604020202020204" pitchFamily="34" charset="0"/>
                <a:cs typeface="Helvetica" panose="020B0604020202020204" pitchFamily="34" charset="0"/>
              </a:rPr>
              <a:t>collaborative BSNs </a:t>
            </a:r>
            <a:r>
              <a:rPr lang="en-US" altLang="zh-CN" sz="1600" b="0" i="0" dirty="0">
                <a:effectLst/>
                <a:latin typeface="Helvetica" panose="020B0604020202020204" pitchFamily="34" charset="0"/>
                <a:cs typeface="Helvetica" panose="020B0604020202020204" pitchFamily="34" charset="0"/>
              </a:rPr>
              <a:t>and exploiting </a:t>
            </a:r>
            <a:r>
              <a:rPr lang="en-US" altLang="zh-CN" sz="1600" i="1" dirty="0">
                <a:solidFill>
                  <a:srgbClr val="FF0000"/>
                </a:solidFill>
                <a:effectLst/>
                <a:latin typeface="Helvetica" panose="020B0604020202020204" pitchFamily="34" charset="0"/>
                <a:cs typeface="Helvetica" panose="020B0604020202020204" pitchFamily="34" charset="0"/>
              </a:rPr>
              <a:t>smart environments, edge computing, and cloud services</a:t>
            </a:r>
            <a:r>
              <a:rPr lang="en-US" altLang="zh-CN" sz="1600" b="0" i="0" dirty="0">
                <a:effectLst/>
                <a:latin typeface="Helvetica" panose="020B0604020202020204" pitchFamily="34" charset="0"/>
                <a:cs typeface="Helvetica" panose="020B0604020202020204" pitchFamily="34" charset="0"/>
              </a:rPr>
              <a:t>. </a:t>
            </a:r>
            <a:endParaRPr lang="zh-CN" altLang="en-US" sz="1600" dirty="0">
              <a:latin typeface="Helvetica" panose="020B0604020202020204" pitchFamily="34" charset="0"/>
              <a:cs typeface="Helvetica" panose="020B0604020202020204" pitchFamily="3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r>
              <a:rPr lang="en-US" altLang="zh-CN" dirty="0"/>
              <a:t>10</a:t>
            </a:r>
            <a:endParaRPr lang="zh-CN" altLang="en-US" dirty="0"/>
          </a:p>
        </p:txBody>
      </p:sp>
      <p:sp>
        <p:nvSpPr>
          <p:cNvPr id="6" name="标题 5"/>
          <p:cNvSpPr>
            <a:spLocks noGrp="1"/>
          </p:cNvSpPr>
          <p:nvPr>
            <p:ph type="title"/>
          </p:nvPr>
        </p:nvSpPr>
        <p:spPr/>
        <p:txBody>
          <a:bodyPr/>
          <a:lstStyle/>
          <a:p>
            <a:r>
              <a:rPr lang="en-US" altLang="zh-CN" sz="3600"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A</a:t>
            </a:r>
            <a:r>
              <a:rPr lang="en-US" altLang="zh-CN"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RCHITECTURE FOR MAR</a:t>
            </a:r>
            <a:endParaRPr lang="zh-CN" altLang="en-US" dirty="0">
              <a:effectLst>
                <a:outerShdw blurRad="38100" dist="38100" dir="2700000" algn="tl">
                  <a:srgbClr val="000000">
                    <a:alpha val="43137"/>
                  </a:srgbClr>
                </a:outerShdw>
              </a:effectLst>
            </a:endParaRPr>
          </a:p>
        </p:txBody>
      </p:sp>
      <p:graphicFrame>
        <p:nvGraphicFramePr>
          <p:cNvPr id="4" name="对象 3"/>
          <p:cNvGraphicFramePr>
            <a:graphicFrameLocks noChangeAspect="1"/>
          </p:cNvGraphicFramePr>
          <p:nvPr/>
        </p:nvGraphicFramePr>
        <p:xfrm>
          <a:off x="860855" y="1652613"/>
          <a:ext cx="5292295" cy="3173053"/>
        </p:xfrm>
        <a:graphic>
          <a:graphicData uri="http://schemas.openxmlformats.org/presentationml/2006/ole">
            <mc:AlternateContent xmlns:mc="http://schemas.openxmlformats.org/markup-compatibility/2006">
              <mc:Choice xmlns:v="urn:schemas-microsoft-com:vml" Requires="v">
                <p:oleObj spid="_x0000_s2" name="Acrobat Document" r:id="rId1" imgW="5283200" imgH="3168650" progId="Acrobat.Document.DC">
                  <p:embed/>
                </p:oleObj>
              </mc:Choice>
              <mc:Fallback>
                <p:oleObj name="Acrobat Document" r:id="rId1" imgW="5283200" imgH="3168650" progId="Acrobat.Document.DC">
                  <p:embed/>
                  <p:pic>
                    <p:nvPicPr>
                      <p:cNvPr id="0" name="对象 3"/>
                      <p:cNvPicPr/>
                      <p:nvPr/>
                    </p:nvPicPr>
                    <p:blipFill>
                      <a:blip r:embed="rId2"/>
                      <a:stretch>
                        <a:fillRect/>
                      </a:stretch>
                    </p:blipFill>
                    <p:spPr>
                      <a:xfrm>
                        <a:off x="860855" y="1652613"/>
                        <a:ext cx="5292295" cy="3173053"/>
                      </a:xfrm>
                      <a:prstGeom prst="rect">
                        <a:avLst/>
                      </a:prstGeom>
                    </p:spPr>
                  </p:pic>
                </p:oleObj>
              </mc:Fallback>
            </mc:AlternateContent>
          </a:graphicData>
        </a:graphic>
      </p:graphicFrame>
      <p:sp>
        <p:nvSpPr>
          <p:cNvPr id="8" name="文本框 7"/>
          <p:cNvSpPr txBox="1"/>
          <p:nvPr/>
        </p:nvSpPr>
        <p:spPr>
          <a:xfrm>
            <a:off x="983190" y="4970895"/>
            <a:ext cx="3640015" cy="276999"/>
          </a:xfrm>
          <a:prstGeom prst="rect">
            <a:avLst/>
          </a:prstGeom>
          <a:noFill/>
        </p:spPr>
        <p:txBody>
          <a:bodyPr wrap="square">
            <a:spAutoFit/>
          </a:bodyPr>
          <a:lstStyle/>
          <a:p>
            <a:r>
              <a:rPr lang="en-US" altLang="zh-CN" sz="1200" i="0" dirty="0">
                <a:effectLst/>
                <a:latin typeface="Helvetica" panose="020B0604020202020204" pitchFamily="34" charset="0"/>
                <a:cs typeface="Helvetica" panose="020B0604020202020204" pitchFamily="34" charset="0"/>
              </a:rPr>
              <a:t>Fig. A Collaborative Body Sensor Network</a:t>
            </a:r>
            <a:endParaRPr lang="zh-CN" altLang="en-US" sz="1200" dirty="0">
              <a:latin typeface="Helvetica" panose="020B0604020202020204" pitchFamily="34" charset="0"/>
              <a:cs typeface="Helvetica" panose="020B0604020202020204" pitchFamily="34" charset="0"/>
            </a:endParaRPr>
          </a:p>
        </p:txBody>
      </p:sp>
      <p:sp>
        <p:nvSpPr>
          <p:cNvPr id="10" name="文本框 9"/>
          <p:cNvSpPr txBox="1"/>
          <p:nvPr/>
        </p:nvSpPr>
        <p:spPr>
          <a:xfrm>
            <a:off x="7731487" y="5299765"/>
            <a:ext cx="3083702" cy="276999"/>
          </a:xfrm>
          <a:prstGeom prst="rect">
            <a:avLst/>
          </a:prstGeom>
          <a:noFill/>
        </p:spPr>
        <p:txBody>
          <a:bodyPr wrap="square">
            <a:spAutoFit/>
          </a:bodyPr>
          <a:lstStyle/>
          <a:p>
            <a:pPr algn="l" rtl="0"/>
            <a:r>
              <a:rPr lang="en-US" altLang="zh-CN" sz="1200" dirty="0">
                <a:effectLst/>
                <a:latin typeface="Helvetica" panose="020B0604020202020204" pitchFamily="34" charset="0"/>
                <a:cs typeface="Helvetica" panose="020B0604020202020204" pitchFamily="34" charset="0"/>
              </a:rPr>
              <a:t>Fig. Architecture of CBSN.</a:t>
            </a:r>
            <a:endParaRPr lang="zh-CN" altLang="en-US" sz="1200" dirty="0">
              <a:latin typeface="Helvetica" panose="020B0604020202020204" pitchFamily="34" charset="0"/>
              <a:cs typeface="Helvetica" panose="020B0604020202020204" pitchFamily="34" charset="0"/>
            </a:endParaRPr>
          </a:p>
        </p:txBody>
      </p:sp>
      <p:graphicFrame>
        <p:nvGraphicFramePr>
          <p:cNvPr id="12" name="对象 11"/>
          <p:cNvGraphicFramePr>
            <a:graphicFrameLocks noChangeAspect="1"/>
          </p:cNvGraphicFramePr>
          <p:nvPr/>
        </p:nvGraphicFramePr>
        <p:xfrm>
          <a:off x="6221414" y="1687514"/>
          <a:ext cx="5391150" cy="3498850"/>
        </p:xfrm>
        <a:graphic>
          <a:graphicData uri="http://schemas.openxmlformats.org/presentationml/2006/ole">
            <mc:AlternateContent xmlns:mc="http://schemas.openxmlformats.org/markup-compatibility/2006">
              <mc:Choice xmlns:v="urn:schemas-microsoft-com:vml" Requires="v">
                <p:oleObj spid="_x0000_s3" name="Acrobat Document" r:id="rId3" imgW="3284855" imgH="2133600" progId="Acrobat.Document.DC">
                  <p:embed/>
                </p:oleObj>
              </mc:Choice>
              <mc:Fallback>
                <p:oleObj name="Acrobat Document" r:id="rId3" imgW="3284855" imgH="2133600" progId="Acrobat.Document.DC">
                  <p:embed/>
                  <p:pic>
                    <p:nvPicPr>
                      <p:cNvPr id="0" name="图片 2064"/>
                      <p:cNvPicPr/>
                      <p:nvPr/>
                    </p:nvPicPr>
                    <p:blipFill>
                      <a:blip r:embed="rId4"/>
                      <a:stretch>
                        <a:fillRect/>
                      </a:stretch>
                    </p:blipFill>
                    <p:spPr>
                      <a:xfrm>
                        <a:off x="6221414" y="1687514"/>
                        <a:ext cx="5391150" cy="3498850"/>
                      </a:xfrm>
                      <a:prstGeom prst="rect">
                        <a:avLst/>
                      </a:prstGeom>
                    </p:spPr>
                  </p:pic>
                </p:oleObj>
              </mc:Fallback>
            </mc:AlternateContent>
          </a:graphicData>
        </a:graphic>
      </p:graphicFrame>
      <p:sp>
        <p:nvSpPr>
          <p:cNvPr id="14" name="文本框 13"/>
          <p:cNvSpPr txBox="1"/>
          <p:nvPr/>
        </p:nvSpPr>
        <p:spPr>
          <a:xfrm>
            <a:off x="475059" y="5537160"/>
            <a:ext cx="5292295" cy="1015663"/>
          </a:xfrm>
          <a:prstGeom prst="rect">
            <a:avLst/>
          </a:prstGeom>
          <a:noFill/>
        </p:spPr>
        <p:txBody>
          <a:bodyPr wrap="square">
            <a:spAutoFit/>
          </a:bodyPr>
          <a:lstStyle/>
          <a:p>
            <a:pPr marL="171450" indent="-171450">
              <a:buFont typeface="Wingdings" panose="05000000000000000000" pitchFamily="2" charset="2"/>
              <a:buChar char="p"/>
            </a:pPr>
            <a:r>
              <a:rPr lang="en-US" altLang="zh-CN" sz="1200" b="0" i="0" dirty="0">
                <a:effectLst/>
                <a:latin typeface="Helvetica" panose="020B0604020202020204" pitchFamily="34" charset="0"/>
                <a:cs typeface="Helvetica" panose="020B0604020202020204" pitchFamily="34" charset="0"/>
              </a:rPr>
              <a:t>BSN is composed of a base station (BS) (also called personal coordinator) with a set of wearable sensors (WSs). </a:t>
            </a:r>
            <a:endParaRPr lang="en-US" altLang="zh-CN" sz="1200" b="0" i="0" dirty="0">
              <a:effectLst/>
              <a:latin typeface="Helvetica" panose="020B0604020202020204" pitchFamily="34" charset="0"/>
              <a:cs typeface="Helvetica" panose="020B0604020202020204" pitchFamily="34" charset="0"/>
            </a:endParaRPr>
          </a:p>
          <a:p>
            <a:pPr marL="171450" indent="-171450">
              <a:buFont typeface="Wingdings" panose="05000000000000000000" pitchFamily="2" charset="2"/>
              <a:buChar char="p"/>
            </a:pPr>
            <a:r>
              <a:rPr lang="en-US" altLang="zh-CN" sz="1200" b="0" i="0" dirty="0">
                <a:effectLst/>
                <a:latin typeface="Helvetica" panose="020B0604020202020204" pitchFamily="34" charset="0"/>
                <a:cs typeface="Helvetica" panose="020B0604020202020204" pitchFamily="34" charset="0"/>
              </a:rPr>
              <a:t>The BS and WSs will transmit data through a single-hop communication protocol (e.g., Bluetooth, ANT+, Zigbee) due to the characteristics of BSN.</a:t>
            </a:r>
            <a:endParaRPr lang="zh-CN" altLang="en-US" sz="1200" dirty="0">
              <a:latin typeface="Helvetica" panose="020B0604020202020204" pitchFamily="34" charset="0"/>
              <a:cs typeface="Helvetica" panose="020B0604020202020204" pitchFamily="34" charset="0"/>
            </a:endParaRPr>
          </a:p>
        </p:txBody>
      </p:sp>
      <p:sp>
        <p:nvSpPr>
          <p:cNvPr id="16" name="文本框 15"/>
          <p:cNvSpPr txBox="1"/>
          <p:nvPr/>
        </p:nvSpPr>
        <p:spPr>
          <a:xfrm>
            <a:off x="5767354" y="5721825"/>
            <a:ext cx="5965430" cy="646331"/>
          </a:xfrm>
          <a:prstGeom prst="rect">
            <a:avLst/>
          </a:prstGeom>
          <a:noFill/>
        </p:spPr>
        <p:txBody>
          <a:bodyPr wrap="square">
            <a:spAutoFit/>
          </a:bodyPr>
          <a:lstStyle/>
          <a:p>
            <a:pPr marL="171450" indent="-171450">
              <a:buFont typeface="Wingdings" panose="05000000000000000000" pitchFamily="2" charset="2"/>
              <a:buChar char="p"/>
            </a:pPr>
            <a:r>
              <a:rPr lang="en-US" altLang="zh-CN" sz="1200" b="0" i="0" dirty="0">
                <a:effectLst/>
                <a:latin typeface="Helvetica" panose="020B0604020202020204" pitchFamily="34" charset="0"/>
                <a:cs typeface="Helvetica" panose="020B0604020202020204" pitchFamily="34" charset="0"/>
              </a:rPr>
              <a:t>CBSNs are specific BSNs with cooperative behavior providing co-located users with collaborative and distributed application services. The CBSN reference architecture is shown in right Figure.</a:t>
            </a:r>
            <a:endParaRPr lang="zh-CN" altLang="en-US" sz="1200" dirty="0">
              <a:latin typeface="Helvetica" panose="020B0604020202020204" pitchFamily="34" charset="0"/>
              <a:cs typeface="Helvetica" panose="020B0604020202020204"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r>
              <a:rPr lang="en-US" altLang="zh-CN" dirty="0"/>
              <a:t>11</a:t>
            </a:r>
            <a:endParaRPr lang="zh-CN" altLang="en-US" dirty="0"/>
          </a:p>
        </p:txBody>
      </p:sp>
      <p:sp>
        <p:nvSpPr>
          <p:cNvPr id="6" name="标题 5"/>
          <p:cNvSpPr>
            <a:spLocks noGrp="1"/>
          </p:cNvSpPr>
          <p:nvPr>
            <p:ph type="title"/>
          </p:nvPr>
        </p:nvSpPr>
        <p:spPr/>
        <p:txBody>
          <a:bodyPr/>
          <a:lstStyle/>
          <a:p>
            <a:r>
              <a:rPr lang="en-US" altLang="zh-CN" sz="3600"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A</a:t>
            </a:r>
            <a:r>
              <a:rPr lang="en-US" altLang="zh-CN"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RCHITECTURE FOR MAR</a:t>
            </a:r>
            <a:endParaRPr lang="zh-CN" altLang="en-US" dirty="0">
              <a:effectLst>
                <a:outerShdw blurRad="38100" dist="38100" dir="2700000" algn="tl">
                  <a:srgbClr val="000000">
                    <a:alpha val="43137"/>
                  </a:srgbClr>
                </a:outerShdw>
              </a:effectLst>
            </a:endParaRPr>
          </a:p>
        </p:txBody>
      </p:sp>
      <p:sp>
        <p:nvSpPr>
          <p:cNvPr id="8" name="文本框 7"/>
          <p:cNvSpPr txBox="1"/>
          <p:nvPr/>
        </p:nvSpPr>
        <p:spPr>
          <a:xfrm>
            <a:off x="1309255" y="4861787"/>
            <a:ext cx="3531309" cy="276999"/>
          </a:xfrm>
          <a:prstGeom prst="rect">
            <a:avLst/>
          </a:prstGeom>
          <a:noFill/>
        </p:spPr>
        <p:txBody>
          <a:bodyPr wrap="square">
            <a:spAutoFit/>
          </a:bodyPr>
          <a:lstStyle/>
          <a:p>
            <a:r>
              <a:rPr lang="en-US" altLang="zh-CN" sz="1200" i="0" dirty="0">
                <a:effectLst/>
                <a:latin typeface="Helvetica" panose="020B0604020202020204" pitchFamily="34" charset="0"/>
                <a:cs typeface="Helvetica" panose="020B0604020202020204" pitchFamily="34" charset="0"/>
              </a:rPr>
              <a:t>Fig. Architecture of </a:t>
            </a:r>
            <a:r>
              <a:rPr lang="en-US" altLang="zh-CN" sz="1200" i="0" dirty="0" err="1">
                <a:effectLst/>
                <a:latin typeface="Helvetica" panose="020B0604020202020204" pitchFamily="34" charset="0"/>
                <a:cs typeface="Helvetica" panose="020B0604020202020204" pitchFamily="34" charset="0"/>
              </a:rPr>
              <a:t>BodyEdge</a:t>
            </a:r>
            <a:r>
              <a:rPr lang="en-US" altLang="zh-CN" sz="1200" i="0" dirty="0">
                <a:effectLst/>
                <a:latin typeface="Helvetica" panose="020B0604020202020204" pitchFamily="34" charset="0"/>
                <a:cs typeface="Helvetica" panose="020B0604020202020204" pitchFamily="34" charset="0"/>
              </a:rPr>
              <a:t> Gateway.</a:t>
            </a:r>
            <a:endParaRPr lang="zh-CN" altLang="en-US" sz="1200" dirty="0">
              <a:latin typeface="Helvetica" panose="020B0604020202020204" pitchFamily="34" charset="0"/>
              <a:cs typeface="Helvetica" panose="020B0604020202020204" pitchFamily="34" charset="0"/>
            </a:endParaRPr>
          </a:p>
        </p:txBody>
      </p:sp>
      <p:sp>
        <p:nvSpPr>
          <p:cNvPr id="11" name="文本框 10"/>
          <p:cNvSpPr txBox="1"/>
          <p:nvPr/>
        </p:nvSpPr>
        <p:spPr>
          <a:xfrm>
            <a:off x="7700738" y="5364589"/>
            <a:ext cx="3742326" cy="276999"/>
          </a:xfrm>
          <a:prstGeom prst="rect">
            <a:avLst/>
          </a:prstGeom>
          <a:noFill/>
        </p:spPr>
        <p:txBody>
          <a:bodyPr wrap="square">
            <a:spAutoFit/>
          </a:bodyPr>
          <a:lstStyle/>
          <a:p>
            <a:r>
              <a:rPr lang="en-US" altLang="zh-CN" sz="1200" i="0" dirty="0">
                <a:effectLst/>
                <a:latin typeface="Helvetica" panose="020B0604020202020204" pitchFamily="34" charset="0"/>
                <a:cs typeface="Helvetica" panose="020B0604020202020204" pitchFamily="34" charset="0"/>
              </a:rPr>
              <a:t>Fig. Architecture of Cloud.</a:t>
            </a:r>
            <a:endParaRPr lang="zh-CN" altLang="en-US" sz="1200" dirty="0">
              <a:latin typeface="Helvetica" panose="020B0604020202020204" pitchFamily="34" charset="0"/>
              <a:cs typeface="Helvetica" panose="020B0604020202020204" pitchFamily="34" charset="0"/>
            </a:endParaRPr>
          </a:p>
        </p:txBody>
      </p:sp>
      <p:graphicFrame>
        <p:nvGraphicFramePr>
          <p:cNvPr id="12" name="对象 11"/>
          <p:cNvGraphicFramePr>
            <a:graphicFrameLocks noChangeAspect="1"/>
          </p:cNvGraphicFramePr>
          <p:nvPr/>
        </p:nvGraphicFramePr>
        <p:xfrm>
          <a:off x="6215641" y="1239498"/>
          <a:ext cx="5399088" cy="4117976"/>
        </p:xfrm>
        <a:graphic>
          <a:graphicData uri="http://schemas.openxmlformats.org/presentationml/2006/ole">
            <mc:AlternateContent xmlns:mc="http://schemas.openxmlformats.org/markup-compatibility/2006">
              <mc:Choice xmlns:v="urn:schemas-microsoft-com:vml" Requires="v">
                <p:oleObj spid="_x0000_s2" name="Acrobat Document" r:id="rId1" imgW="3289935" imgH="2510790" progId="Acrobat.Document.DC">
                  <p:embed/>
                </p:oleObj>
              </mc:Choice>
              <mc:Fallback>
                <p:oleObj name="Acrobat Document" r:id="rId1" imgW="3289935" imgH="2510790" progId="Acrobat.Document.DC">
                  <p:embed/>
                  <p:pic>
                    <p:nvPicPr>
                      <p:cNvPr id="0" name="对象 10"/>
                      <p:cNvPicPr/>
                      <p:nvPr/>
                    </p:nvPicPr>
                    <p:blipFill>
                      <a:blip r:embed="rId2"/>
                      <a:stretch>
                        <a:fillRect/>
                      </a:stretch>
                    </p:blipFill>
                    <p:spPr>
                      <a:xfrm>
                        <a:off x="6215641" y="1239498"/>
                        <a:ext cx="5399088" cy="4117976"/>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375366" y="1456986"/>
          <a:ext cx="5399088" cy="3282950"/>
        </p:xfrm>
        <a:graphic>
          <a:graphicData uri="http://schemas.openxmlformats.org/presentationml/2006/ole">
            <mc:AlternateContent xmlns:mc="http://schemas.openxmlformats.org/markup-compatibility/2006">
              <mc:Choice xmlns:v="urn:schemas-microsoft-com:vml" Requires="v">
                <p:oleObj spid="_x0000_s3" name="Acrobat Document" r:id="rId3" imgW="3289935" imgH="2002790" progId="Acrobat.Document.DC">
                  <p:embed/>
                </p:oleObj>
              </mc:Choice>
              <mc:Fallback>
                <p:oleObj name="Acrobat Document" r:id="rId3" imgW="3289935" imgH="2002790" progId="Acrobat.Document.DC">
                  <p:embed/>
                  <p:pic>
                    <p:nvPicPr>
                      <p:cNvPr id="0" name="图片 3088"/>
                      <p:cNvPicPr/>
                      <p:nvPr/>
                    </p:nvPicPr>
                    <p:blipFill>
                      <a:blip r:embed="rId4"/>
                      <a:stretch>
                        <a:fillRect/>
                      </a:stretch>
                    </p:blipFill>
                    <p:spPr>
                      <a:xfrm>
                        <a:off x="375366" y="1456986"/>
                        <a:ext cx="5399088" cy="3282950"/>
                      </a:xfrm>
                      <a:prstGeom prst="rect">
                        <a:avLst/>
                      </a:prstGeom>
                    </p:spPr>
                  </p:pic>
                </p:oleObj>
              </mc:Fallback>
            </mc:AlternateContent>
          </a:graphicData>
        </a:graphic>
      </p:graphicFrame>
      <p:sp>
        <p:nvSpPr>
          <p:cNvPr id="14" name="文本框 13"/>
          <p:cNvSpPr txBox="1"/>
          <p:nvPr/>
        </p:nvSpPr>
        <p:spPr>
          <a:xfrm>
            <a:off x="208937" y="5294149"/>
            <a:ext cx="5887063" cy="830997"/>
          </a:xfrm>
          <a:prstGeom prst="rect">
            <a:avLst/>
          </a:prstGeom>
          <a:noFill/>
        </p:spPr>
        <p:txBody>
          <a:bodyPr wrap="square">
            <a:spAutoFit/>
          </a:bodyPr>
          <a:lstStyle/>
          <a:p>
            <a:pPr marL="285750" indent="-285750">
              <a:buFont typeface="Wingdings" panose="05000000000000000000" pitchFamily="2" charset="2"/>
              <a:buChar char="p"/>
            </a:pPr>
            <a:r>
              <a:rPr lang="en-US" altLang="zh-CN" sz="1600" b="0" i="0" dirty="0">
                <a:effectLst/>
                <a:latin typeface="Helvetica" panose="020B0604020202020204" pitchFamily="34" charset="0"/>
                <a:cs typeface="Helvetica" panose="020B0604020202020204" pitchFamily="34" charset="0"/>
              </a:rPr>
              <a:t>The </a:t>
            </a:r>
            <a:r>
              <a:rPr lang="en-US" altLang="zh-CN" sz="1600" b="0" i="0" dirty="0" err="1">
                <a:effectLst/>
                <a:latin typeface="Helvetica" panose="020B0604020202020204" pitchFamily="34" charset="0"/>
                <a:cs typeface="Helvetica" panose="020B0604020202020204" pitchFamily="34" charset="0"/>
              </a:rPr>
              <a:t>BodyEdge</a:t>
            </a:r>
            <a:r>
              <a:rPr lang="en-US" altLang="zh-CN" sz="1600" b="0" i="0" dirty="0">
                <a:effectLst/>
                <a:latin typeface="Helvetica" panose="020B0604020202020204" pitchFamily="34" charset="0"/>
                <a:cs typeface="Helvetica" panose="020B0604020202020204" pitchFamily="34" charset="0"/>
              </a:rPr>
              <a:t> Gateway (BEG) can be combined in the proposed architecture as an </a:t>
            </a:r>
            <a:r>
              <a:rPr lang="en-US" altLang="zh-CN" sz="1600" i="1" dirty="0">
                <a:solidFill>
                  <a:srgbClr val="FF0000"/>
                </a:solidFill>
                <a:effectLst/>
                <a:latin typeface="Helvetica" panose="020B0604020202020204" pitchFamily="34" charset="0"/>
                <a:cs typeface="Helvetica" panose="020B0604020202020204" pitchFamily="34" charset="0"/>
              </a:rPr>
              <a:t>intermediate layer </a:t>
            </a:r>
            <a:r>
              <a:rPr lang="en-US" altLang="zh-CN" sz="1600" b="0" i="0" dirty="0">
                <a:effectLst/>
                <a:latin typeface="Helvetica" panose="020B0604020202020204" pitchFamily="34" charset="0"/>
                <a:cs typeface="Helvetica" panose="020B0604020202020204" pitchFamily="34" charset="0"/>
              </a:rPr>
              <a:t>to connect CBSNs and </a:t>
            </a:r>
            <a:r>
              <a:rPr lang="en-US" altLang="zh-CN" sz="1600" b="0" i="0" dirty="0" err="1">
                <a:effectLst/>
                <a:latin typeface="Helvetica" panose="020B0604020202020204" pitchFamily="34" charset="0"/>
                <a:cs typeface="Helvetica" panose="020B0604020202020204" pitchFamily="34" charset="0"/>
              </a:rPr>
              <a:t>BodyCloud</a:t>
            </a:r>
            <a:r>
              <a:rPr lang="en-US" altLang="zh-CN" sz="1600" b="0" i="0" dirty="0">
                <a:effectLst/>
                <a:latin typeface="Helvetica" panose="020B0604020202020204" pitchFamily="34" charset="0"/>
                <a:cs typeface="Helvetica" panose="020B0604020202020204" pitchFamily="34" charset="0"/>
              </a:rPr>
              <a:t> for facilitating MAR. </a:t>
            </a:r>
            <a:endParaRPr lang="zh-CN" altLang="en-US" sz="1200" dirty="0">
              <a:latin typeface="Helvetica" panose="020B0604020202020204" pitchFamily="34" charset="0"/>
              <a:cs typeface="Helvetica" panose="020B0604020202020204" pitchFamily="34" charset="0"/>
            </a:endParaRPr>
          </a:p>
        </p:txBody>
      </p:sp>
      <p:sp>
        <p:nvSpPr>
          <p:cNvPr id="16" name="文本框 15"/>
          <p:cNvSpPr txBox="1"/>
          <p:nvPr/>
        </p:nvSpPr>
        <p:spPr>
          <a:xfrm>
            <a:off x="5924474" y="5578263"/>
            <a:ext cx="6417546" cy="830997"/>
          </a:xfrm>
          <a:prstGeom prst="rect">
            <a:avLst/>
          </a:prstGeom>
          <a:noFill/>
        </p:spPr>
        <p:txBody>
          <a:bodyPr wrap="square">
            <a:spAutoFit/>
          </a:bodyPr>
          <a:lstStyle/>
          <a:p>
            <a:pPr marL="285750" lvl="0" indent="-285750" eaLnBrk="1" fontAlgn="auto" hangingPunct="1">
              <a:spcBef>
                <a:spcPts val="0"/>
              </a:spcBef>
              <a:spcAft>
                <a:spcPts val="0"/>
              </a:spcAft>
              <a:buFont typeface="Wingdings" panose="05000000000000000000" pitchFamily="2" charset="2"/>
              <a:buChar char="p"/>
              <a:defRPr/>
            </a:pPr>
            <a:r>
              <a:rPr lang="en-US" altLang="zh-CN" sz="1600" b="0" i="0" dirty="0">
                <a:effectLst/>
                <a:latin typeface="Helvetica" panose="020B0604020202020204" pitchFamily="34" charset="0"/>
                <a:cs typeface="Helvetica" panose="020B0604020202020204" pitchFamily="34" charset="0"/>
              </a:rPr>
              <a:t>The Body Cloud is used for long-term monitoring and historical and statistical analysis and  remote data  access or  </a:t>
            </a:r>
            <a:r>
              <a:rPr lang="en-US" altLang="zh-CN" sz="1600" b="0" dirty="0">
                <a:latin typeface="Helvetica" panose="020B0604020202020204" pitchFamily="34" charset="0"/>
                <a:cs typeface="Helvetica" panose="020B0604020202020204" pitchFamily="34" charset="0"/>
              </a:rPr>
              <a:t>system control.</a:t>
            </a:r>
            <a:endParaRPr lang="zh-CN" altLang="en-US" sz="1600" dirty="0">
              <a:latin typeface="Helvetica" panose="020B0604020202020204" pitchFamily="34" charset="0"/>
              <a:cs typeface="Helvetica" panose="020B0604020202020204" pitchFamily="3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r>
              <a:rPr lang="en-US" altLang="zh-CN" dirty="0"/>
              <a:t>12</a:t>
            </a:r>
            <a:endParaRPr lang="zh-CN" altLang="en-US" dirty="0"/>
          </a:p>
        </p:txBody>
      </p:sp>
      <p:sp>
        <p:nvSpPr>
          <p:cNvPr id="6" name="标题 5"/>
          <p:cNvSpPr>
            <a:spLocks noGrp="1"/>
          </p:cNvSpPr>
          <p:nvPr>
            <p:ph type="title"/>
          </p:nvPr>
        </p:nvSpPr>
        <p:spPr/>
        <p:txBody>
          <a:bodyPr/>
          <a:lstStyle/>
          <a:p>
            <a:r>
              <a:rPr lang="en-US" altLang="zh-CN" sz="3600"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A</a:t>
            </a:r>
            <a:r>
              <a:rPr lang="en-US" altLang="zh-CN" dirty="0">
                <a:effectLst>
                  <a:outerShdw blurRad="38100" dist="38100" dir="2700000" algn="tl">
                    <a:srgbClr val="000000">
                      <a:alpha val="43137"/>
                    </a:srgbClr>
                  </a:outerShdw>
                </a:effectLst>
                <a:latin typeface="Helvetica" panose="020B0604020202020204" pitchFamily="34" charset="0"/>
                <a:cs typeface="Helvetica" panose="020B0604020202020204" pitchFamily="34" charset="0"/>
              </a:rPr>
              <a:t>RCHITECTURE FOR MAR</a:t>
            </a:r>
            <a:endParaRPr lang="zh-CN" altLang="en-US" dirty="0">
              <a:effectLst>
                <a:outerShdw blurRad="38100" dist="38100" dir="2700000" algn="tl">
                  <a:srgbClr val="000000">
                    <a:alpha val="43137"/>
                  </a:srgbClr>
                </a:outerShdw>
              </a:effectLst>
            </a:endParaRPr>
          </a:p>
        </p:txBody>
      </p:sp>
      <p:sp>
        <p:nvSpPr>
          <p:cNvPr id="13" name="文本框 12"/>
          <p:cNvSpPr txBox="1"/>
          <p:nvPr/>
        </p:nvSpPr>
        <p:spPr>
          <a:xfrm>
            <a:off x="1603165" y="1383247"/>
            <a:ext cx="5533440" cy="400110"/>
          </a:xfrm>
          <a:prstGeom prst="rect">
            <a:avLst/>
          </a:prstGeom>
          <a:noFill/>
        </p:spPr>
        <p:txBody>
          <a:bodyPr wrap="square">
            <a:spAutoFit/>
          </a:bodyPr>
          <a:lstStyle/>
          <a:p>
            <a:r>
              <a:rPr lang="en-US" altLang="zh-CN" sz="2000" dirty="0">
                <a:solidFill>
                  <a:srgbClr val="C00B18"/>
                </a:solidFill>
                <a:latin typeface="Helvetica" panose="020B0604020202020204" pitchFamily="34" charset="0"/>
                <a:cs typeface="+mj-cs"/>
              </a:rPr>
              <a:t>Proximity-driven Group Structure Analysis</a:t>
            </a:r>
            <a:endParaRPr lang="zh-CN" altLang="en-US" sz="2000" dirty="0">
              <a:solidFill>
                <a:srgbClr val="C00B18"/>
              </a:solidFill>
              <a:latin typeface="Helvetica" panose="020B0604020202020204" pitchFamily="34" charset="0"/>
              <a:cs typeface="+mj-cs"/>
            </a:endParaRPr>
          </a:p>
        </p:txBody>
      </p:sp>
      <p:sp>
        <p:nvSpPr>
          <p:cNvPr id="15" name="文本框 14"/>
          <p:cNvSpPr txBox="1"/>
          <p:nvPr/>
        </p:nvSpPr>
        <p:spPr>
          <a:xfrm>
            <a:off x="1603165" y="1803950"/>
            <a:ext cx="4547604" cy="1815882"/>
          </a:xfrm>
          <a:prstGeom prst="rect">
            <a:avLst/>
          </a:prstGeom>
          <a:noFill/>
        </p:spPr>
        <p:txBody>
          <a:bodyPr wrap="square">
            <a:spAutoFit/>
          </a:bodyPr>
          <a:lstStyle/>
          <a:p>
            <a:r>
              <a:rPr lang="en-US" altLang="zh-CN" i="0" dirty="0">
                <a:effectLst/>
                <a:latin typeface="Helvetica" panose="020B0604020202020204" pitchFamily="34" charset="0"/>
                <a:cs typeface="Helvetica" panose="020B0604020202020204" pitchFamily="34" charset="0"/>
              </a:rPr>
              <a:t>Feasibility Analysis of using Proximity Information</a:t>
            </a:r>
            <a:endParaRPr lang="en-US" altLang="zh-CN" i="0" dirty="0">
              <a:effectLst/>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b="0" dirty="0">
                <a:latin typeface="Helvetica" panose="020B0604020202020204" pitchFamily="34" charset="0"/>
                <a:cs typeface="Helvetica" panose="020B0604020202020204" pitchFamily="34" charset="0"/>
              </a:rPr>
              <a:t>We analyzed the correlation between proximity and MAR and the role of proximity in distinguishing different MA.</a:t>
            </a:r>
            <a:endParaRPr lang="en-US" altLang="zh-CN" b="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altLang="zh-CN" b="0" dirty="0">
                <a:latin typeface="Helvetica" panose="020B0604020202020204" pitchFamily="34" charset="0"/>
                <a:cs typeface="Helvetica" panose="020B0604020202020204" pitchFamily="34" charset="0"/>
              </a:rPr>
              <a:t>we can observe that the trend of these three kinds of activities are different. Therefore, the slope of RSSI curves can be used to distinguish different activities. </a:t>
            </a:r>
            <a:endParaRPr lang="zh-CN" altLang="en-US" b="0" dirty="0">
              <a:latin typeface="Helvetica" panose="020B0604020202020204" pitchFamily="34" charset="0"/>
              <a:cs typeface="Helvetica" panose="020B0604020202020204" pitchFamily="34" charset="0"/>
            </a:endParaRPr>
          </a:p>
        </p:txBody>
      </p:sp>
      <p:pic>
        <p:nvPicPr>
          <p:cNvPr id="17" name="图片 16" descr="图表, 折线图&#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18826" y="2020376"/>
            <a:ext cx="4040825" cy="2116841"/>
          </a:xfrm>
          <a:prstGeom prst="rect">
            <a:avLst/>
          </a:prstGeom>
        </p:spPr>
      </p:pic>
      <p:pic>
        <p:nvPicPr>
          <p:cNvPr id="19" name="图片 18" descr="图形用户界面, 图表, 折线图&#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165" y="4177045"/>
            <a:ext cx="4040825" cy="2147556"/>
          </a:xfrm>
          <a:prstGeom prst="rect">
            <a:avLst/>
          </a:prstGeom>
        </p:spPr>
      </p:pic>
      <p:pic>
        <p:nvPicPr>
          <p:cNvPr id="21" name="图片 20" descr="图表, 直方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8826" y="4177045"/>
            <a:ext cx="4000508" cy="2116840"/>
          </a:xfrm>
          <a:prstGeom prst="rect">
            <a:avLst/>
          </a:prstGeom>
        </p:spPr>
      </p:pic>
      <p:pic>
        <p:nvPicPr>
          <p:cNvPr id="3" name="图片 2"/>
          <p:cNvPicPr>
            <a:picLocks noChangeAspect="1"/>
          </p:cNvPicPr>
          <p:nvPr/>
        </p:nvPicPr>
        <p:blipFill rotWithShape="1">
          <a:blip r:embed="rId4"/>
          <a:srcRect t="14969" b="34297"/>
          <a:stretch>
            <a:fillRect/>
          </a:stretch>
        </p:blipFill>
        <p:spPr>
          <a:xfrm>
            <a:off x="1301292" y="3576970"/>
            <a:ext cx="4794708" cy="600075"/>
          </a:xfrm>
          <a:prstGeom prst="rect">
            <a:avLst/>
          </a:prstGeom>
        </p:spPr>
      </p:pic>
      <p:sp>
        <p:nvSpPr>
          <p:cNvPr id="12" name="文本框 11"/>
          <p:cNvSpPr txBox="1"/>
          <p:nvPr/>
        </p:nvSpPr>
        <p:spPr>
          <a:xfrm>
            <a:off x="9028800" y="5730312"/>
            <a:ext cx="1209600" cy="307777"/>
          </a:xfrm>
          <a:prstGeom prst="rect">
            <a:avLst/>
          </a:prstGeom>
          <a:noFill/>
        </p:spPr>
        <p:txBody>
          <a:bodyPr wrap="square">
            <a:spAutoFit/>
          </a:bodyPr>
          <a:lstStyle/>
          <a:p>
            <a:r>
              <a:rPr lang="en-US" altLang="zh-CN" i="0" dirty="0">
                <a:solidFill>
                  <a:srgbClr val="FF0000"/>
                </a:solidFill>
                <a:effectLst/>
                <a:latin typeface="Helvetica" panose="020B0604020202020204" pitchFamily="34" charset="0"/>
                <a:cs typeface="Helvetica" panose="020B0604020202020204" pitchFamily="34" charset="0"/>
              </a:rPr>
              <a:t>‘Join’ event</a:t>
            </a:r>
            <a:endParaRPr lang="zh-CN" altLang="en-US" dirty="0">
              <a:solidFill>
                <a:srgbClr val="FF0000"/>
              </a:solidFill>
              <a:latin typeface="Helvetica" panose="020B0604020202020204" pitchFamily="34" charset="0"/>
              <a:cs typeface="Helvetica" panose="020B0604020202020204" pitchFamily="34" charset="0"/>
            </a:endParaRPr>
          </a:p>
        </p:txBody>
      </p:sp>
      <p:sp>
        <p:nvSpPr>
          <p:cNvPr id="14" name="文本框 13"/>
          <p:cNvSpPr txBox="1"/>
          <p:nvPr/>
        </p:nvSpPr>
        <p:spPr>
          <a:xfrm>
            <a:off x="8668800" y="3465943"/>
            <a:ext cx="1569600" cy="307777"/>
          </a:xfrm>
          <a:prstGeom prst="rect">
            <a:avLst/>
          </a:prstGeom>
          <a:noFill/>
        </p:spPr>
        <p:txBody>
          <a:bodyPr wrap="square">
            <a:spAutoFit/>
          </a:bodyPr>
          <a:lstStyle/>
          <a:p>
            <a:r>
              <a:rPr lang="en-US" altLang="zh-CN" i="0" dirty="0">
                <a:solidFill>
                  <a:srgbClr val="FF0000"/>
                </a:solidFill>
                <a:effectLst/>
                <a:latin typeface="Helvetica" panose="020B0604020202020204" pitchFamily="34" charset="0"/>
                <a:cs typeface="Helvetica" panose="020B0604020202020204" pitchFamily="34" charset="0"/>
              </a:rPr>
              <a:t>‘Together’ event</a:t>
            </a:r>
            <a:endParaRPr lang="zh-CN" altLang="en-US" dirty="0">
              <a:solidFill>
                <a:srgbClr val="FF0000"/>
              </a:solidFill>
              <a:latin typeface="Helvetica" panose="020B0604020202020204" pitchFamily="34" charset="0"/>
              <a:cs typeface="Helvetica" panose="020B0604020202020204" pitchFamily="34" charset="0"/>
            </a:endParaRPr>
          </a:p>
        </p:txBody>
      </p:sp>
      <p:sp>
        <p:nvSpPr>
          <p:cNvPr id="16" name="文本框 15"/>
          <p:cNvSpPr txBox="1"/>
          <p:nvPr/>
        </p:nvSpPr>
        <p:spPr>
          <a:xfrm>
            <a:off x="1894266" y="5796176"/>
            <a:ext cx="1388934" cy="307777"/>
          </a:xfrm>
          <a:prstGeom prst="rect">
            <a:avLst/>
          </a:prstGeom>
          <a:noFill/>
        </p:spPr>
        <p:txBody>
          <a:bodyPr wrap="square">
            <a:spAutoFit/>
          </a:bodyPr>
          <a:lstStyle/>
          <a:p>
            <a:r>
              <a:rPr lang="en-US" altLang="zh-CN" i="0" dirty="0">
                <a:solidFill>
                  <a:srgbClr val="FF0000"/>
                </a:solidFill>
                <a:effectLst/>
                <a:latin typeface="Helvetica" panose="020B0604020202020204" pitchFamily="34" charset="0"/>
                <a:cs typeface="Helvetica" panose="020B0604020202020204" pitchFamily="34" charset="0"/>
              </a:rPr>
              <a:t>‘Leave’ event</a:t>
            </a:r>
            <a:endParaRPr lang="zh-CN" altLang="en-US" dirty="0">
              <a:solidFill>
                <a:srgbClr val="FF0000"/>
              </a:solidFill>
              <a:latin typeface="Helvetica" panose="020B0604020202020204" pitchFamily="34" charset="0"/>
              <a:cs typeface="Helvetica"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pic-1"/>
          <p:cNvPicPr>
            <a:picLocks noChangeAspect="1"/>
          </p:cNvPicPr>
          <p:nvPr/>
        </p:nvPicPr>
        <p:blipFill>
          <a:blip r:embed="rId1"/>
          <a:stretch>
            <a:fillRect/>
          </a:stretch>
        </p:blipFill>
        <p:spPr>
          <a:xfrm>
            <a:off x="304800" y="76200"/>
            <a:ext cx="9048750" cy="6214110"/>
          </a:xfrm>
          <a:prstGeom prst="rect">
            <a:avLst/>
          </a:prstGeom>
        </p:spPr>
      </p:pic>
      <p:sp>
        <p:nvSpPr>
          <p:cNvPr id="3" name="文本框 2"/>
          <p:cNvSpPr txBox="1"/>
          <p:nvPr/>
        </p:nvSpPr>
        <p:spPr>
          <a:xfrm>
            <a:off x="9906000" y="3276600"/>
            <a:ext cx="1972945" cy="521970"/>
          </a:xfrm>
          <a:prstGeom prst="rect">
            <a:avLst/>
          </a:prstGeom>
          <a:noFill/>
        </p:spPr>
        <p:txBody>
          <a:bodyPr wrap="square" rtlCol="0" anchor="t">
            <a:spAutoFit/>
          </a:bodyPr>
          <a:p>
            <a:r>
              <a:rPr lang="en-US" altLang="zh-CN" sz="2800">
                <a:solidFill>
                  <a:srgbClr val="000066"/>
                </a:solidFill>
                <a:latin typeface="Helvetica" panose="020B0604020202020204" pitchFamily="34" charset="0"/>
                <a:ea typeface="+mj-ea"/>
                <a:cs typeface="Helvetica" panose="020B0604020202020204" pitchFamily="34" charset="0"/>
                <a:sym typeface="+mn-ea"/>
              </a:rPr>
              <a:t>TESTBED</a:t>
            </a:r>
            <a:endParaRPr lang="en-US" altLang="zh-CN" sz="2800">
              <a:solidFill>
                <a:srgbClr val="000066"/>
              </a:solidFill>
              <a:latin typeface="Helvetica" panose="020B0604020202020204" pitchFamily="34" charset="0"/>
              <a:ea typeface="+mj-ea"/>
              <a:cs typeface="Helvetica" panose="020B0604020202020204" pitchFamily="34" charset="0"/>
              <a:sym typeface="+mn-ea"/>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Helvetica" panose="020B0604020202020204" pitchFamily="34" charset="0"/>
                <a:cs typeface="Helvetica" panose="020B0604020202020204" pitchFamily="34" charset="0"/>
                <a:sym typeface="+mn-ea"/>
              </a:rPr>
              <a:t>TESTBED</a:t>
            </a:r>
            <a:endParaRPr lang="zh-CN" altLang="en-US"/>
          </a:p>
        </p:txBody>
      </p:sp>
      <p:pic>
        <p:nvPicPr>
          <p:cNvPr id="104" name="图片 103"/>
          <p:cNvPicPr/>
          <p:nvPr>
            <p:custDataLst>
              <p:tags r:id="rId1"/>
            </p:custDataLst>
          </p:nvPr>
        </p:nvPicPr>
        <p:blipFill>
          <a:blip r:embed="rId2"/>
          <a:stretch>
            <a:fillRect/>
          </a:stretch>
        </p:blipFill>
        <p:spPr>
          <a:xfrm>
            <a:off x="1447800" y="1981200"/>
            <a:ext cx="2811145" cy="2497455"/>
          </a:xfrm>
          <a:prstGeom prst="rect">
            <a:avLst/>
          </a:prstGeom>
          <a:noFill/>
          <a:ln w="9525">
            <a:noFill/>
          </a:ln>
        </p:spPr>
      </p:pic>
      <p:sp>
        <p:nvSpPr>
          <p:cNvPr id="5" name="文本框 4"/>
          <p:cNvSpPr txBox="1"/>
          <p:nvPr/>
        </p:nvSpPr>
        <p:spPr>
          <a:xfrm>
            <a:off x="1752600" y="4835525"/>
            <a:ext cx="2361565" cy="398780"/>
          </a:xfrm>
          <a:prstGeom prst="rect">
            <a:avLst/>
          </a:prstGeom>
          <a:noFill/>
        </p:spPr>
        <p:txBody>
          <a:bodyPr wrap="square" rtlCol="0" anchor="t">
            <a:spAutoFit/>
          </a:bodyPr>
          <a:lstStyle/>
          <a:p>
            <a:r>
              <a:rPr lang="en-US" altLang="zh-CN" sz="1000"/>
              <a:t>Si</a:t>
            </a:r>
            <a:r>
              <a:rPr lang="zh-CN" altLang="en-US" sz="1000"/>
              <a:t>ngle-board computer</a:t>
            </a:r>
            <a:r>
              <a:rPr lang="en-US" altLang="zh-CN" sz="1000"/>
              <a:t>, can be used as edge devices.</a:t>
            </a:r>
            <a:endParaRPr lang="en-US" altLang="zh-CN" sz="1000"/>
          </a:p>
        </p:txBody>
      </p:sp>
      <p:sp>
        <p:nvSpPr>
          <p:cNvPr id="6" name="文本框 5"/>
          <p:cNvSpPr txBox="1"/>
          <p:nvPr/>
        </p:nvSpPr>
        <p:spPr>
          <a:xfrm>
            <a:off x="1905000" y="1600200"/>
            <a:ext cx="2404745" cy="306705"/>
          </a:xfrm>
          <a:prstGeom prst="rect">
            <a:avLst/>
          </a:prstGeom>
          <a:noFill/>
        </p:spPr>
        <p:txBody>
          <a:bodyPr wrap="square" rtlCol="0" anchor="t">
            <a:spAutoFit/>
          </a:bodyPr>
          <a:lstStyle/>
          <a:p>
            <a:r>
              <a:rPr lang="zh-CN" altLang="en-US"/>
              <a:t> Raspberry Pi 4</a:t>
            </a:r>
            <a:endParaRPr lang="zh-CN" altLang="en-US"/>
          </a:p>
        </p:txBody>
      </p:sp>
      <p:pic>
        <p:nvPicPr>
          <p:cNvPr id="106" name="图片 105"/>
          <p:cNvPicPr/>
          <p:nvPr>
            <p:custDataLst>
              <p:tags r:id="rId3"/>
            </p:custDataLst>
          </p:nvPr>
        </p:nvPicPr>
        <p:blipFill>
          <a:blip r:embed="rId4"/>
          <a:stretch>
            <a:fillRect/>
          </a:stretch>
        </p:blipFill>
        <p:spPr>
          <a:xfrm>
            <a:off x="6477000" y="2133600"/>
            <a:ext cx="1897380" cy="1539240"/>
          </a:xfrm>
          <a:prstGeom prst="rect">
            <a:avLst/>
          </a:prstGeom>
          <a:noFill/>
          <a:ln w="9525">
            <a:noFill/>
          </a:ln>
        </p:spPr>
      </p:pic>
      <p:sp>
        <p:nvSpPr>
          <p:cNvPr id="7" name="文本框 6"/>
          <p:cNvSpPr txBox="1"/>
          <p:nvPr/>
        </p:nvSpPr>
        <p:spPr>
          <a:xfrm>
            <a:off x="5926455" y="1600200"/>
            <a:ext cx="2693670" cy="306705"/>
          </a:xfrm>
          <a:prstGeom prst="rect">
            <a:avLst/>
          </a:prstGeom>
          <a:noFill/>
        </p:spPr>
        <p:txBody>
          <a:bodyPr wrap="square" rtlCol="0" anchor="t">
            <a:spAutoFit/>
          </a:bodyPr>
          <a:lstStyle/>
          <a:p>
            <a:r>
              <a:rPr lang="zh-CN" altLang="en-US" dirty="0"/>
              <a:t>BNO055 9-DOF IMU breakout</a:t>
            </a:r>
            <a:endParaRPr lang="zh-CN" altLang="en-US" dirty="0"/>
          </a:p>
        </p:txBody>
      </p:sp>
      <p:sp>
        <p:nvSpPr>
          <p:cNvPr id="8" name="文本框 7"/>
          <p:cNvSpPr txBox="1"/>
          <p:nvPr/>
        </p:nvSpPr>
        <p:spPr>
          <a:xfrm>
            <a:off x="5115560" y="4158615"/>
            <a:ext cx="7080885" cy="1752600"/>
          </a:xfrm>
          <a:prstGeom prst="rect">
            <a:avLst/>
          </a:prstGeom>
          <a:noFill/>
        </p:spPr>
        <p:txBody>
          <a:bodyPr wrap="square" rtlCol="0" anchor="t">
            <a:noAutofit/>
          </a:bodyPr>
          <a:lstStyle/>
          <a:p>
            <a:r>
              <a:rPr lang="zh-CN" altLang="en-US" sz="1000" dirty="0"/>
              <a:t>The BNO055 can output the following sensor data:</a:t>
            </a:r>
            <a:endParaRPr lang="zh-CN" altLang="en-US" sz="1000" dirty="0"/>
          </a:p>
          <a:p>
            <a:endParaRPr lang="zh-CN" altLang="en-US" sz="1000" dirty="0"/>
          </a:p>
          <a:p>
            <a:pPr marL="171450" indent="-171450">
              <a:buFont typeface="Arial" panose="020B0604020202020204" pitchFamily="34" charset="0"/>
              <a:buChar char="•"/>
            </a:pPr>
            <a:r>
              <a:rPr lang="zh-CN" altLang="en-US" sz="1000" dirty="0"/>
              <a:t>Absolute Orientation (Euler Vector, 100Hz) Three axis orientation data based on a 360° sphere</a:t>
            </a:r>
            <a:endParaRPr lang="zh-CN" altLang="en-US" sz="1000" dirty="0"/>
          </a:p>
          <a:p>
            <a:pPr marL="171450" indent="-171450">
              <a:buFont typeface="Arial" panose="020B0604020202020204" pitchFamily="34" charset="0"/>
              <a:buChar char="•"/>
            </a:pPr>
            <a:r>
              <a:rPr lang="zh-CN" altLang="en-US" sz="1000" dirty="0"/>
              <a:t>Absolute Orientation (Quaternion, 100Hz) Four point quaternion output for more accurate data manipulation</a:t>
            </a:r>
            <a:endParaRPr lang="zh-CN" altLang="en-US" sz="1000" dirty="0"/>
          </a:p>
          <a:p>
            <a:pPr marL="171450" indent="-171450">
              <a:buFont typeface="Arial" panose="020B0604020202020204" pitchFamily="34" charset="0"/>
              <a:buChar char="•"/>
            </a:pPr>
            <a:r>
              <a:rPr lang="zh-CN" altLang="en-US" sz="1000" dirty="0"/>
              <a:t>Angular Velocity Vector (100Hz) Three axis of 'rotation speed' in rad/s</a:t>
            </a:r>
            <a:endParaRPr lang="zh-CN" altLang="en-US" sz="1000" dirty="0"/>
          </a:p>
          <a:p>
            <a:pPr marL="171450" indent="-171450">
              <a:buFont typeface="Arial" panose="020B0604020202020204" pitchFamily="34" charset="0"/>
              <a:buChar char="•"/>
            </a:pPr>
            <a:r>
              <a:rPr lang="zh-CN" altLang="en-US" sz="1000" dirty="0"/>
              <a:t>Acceleration Vector (100Hz) Three axis of acceleration (gravity + linear motion) in m/s^2</a:t>
            </a:r>
            <a:endParaRPr lang="zh-CN" altLang="en-US" sz="1000" dirty="0"/>
          </a:p>
          <a:p>
            <a:pPr marL="171450" indent="-171450">
              <a:buFont typeface="Arial" panose="020B0604020202020204" pitchFamily="34" charset="0"/>
              <a:buChar char="•"/>
            </a:pPr>
            <a:r>
              <a:rPr lang="zh-CN" altLang="en-US" sz="1000" dirty="0"/>
              <a:t>Magnetic Field Strength Vector (20Hz) Three axis of magnetic field sensing in micro Tesla (uT)</a:t>
            </a:r>
            <a:endParaRPr lang="zh-CN" altLang="en-US" sz="1000" dirty="0"/>
          </a:p>
          <a:p>
            <a:pPr marL="171450" indent="-171450">
              <a:buFont typeface="Arial" panose="020B0604020202020204" pitchFamily="34" charset="0"/>
              <a:buChar char="•"/>
            </a:pPr>
            <a:r>
              <a:rPr lang="zh-CN" altLang="en-US" sz="1000" dirty="0"/>
              <a:t>Linear Acceleration Vector (100Hz) Three axis of linear acceleration data (acceleration minus gravity) in m/s^2</a:t>
            </a:r>
            <a:endParaRPr lang="zh-CN" altLang="en-US" sz="1000" dirty="0"/>
          </a:p>
          <a:p>
            <a:pPr marL="171450" indent="-171450">
              <a:buFont typeface="Arial" panose="020B0604020202020204" pitchFamily="34" charset="0"/>
              <a:buChar char="•"/>
            </a:pPr>
            <a:r>
              <a:rPr lang="zh-CN" altLang="en-US" sz="1000" dirty="0"/>
              <a:t>Gravity Vector (100Hz) Three axis of gravitational acceleration (minus any movement) in m/s^2</a:t>
            </a:r>
            <a:endParaRPr lang="zh-CN" altLang="en-US" sz="1000" dirty="0"/>
          </a:p>
          <a:p>
            <a:pPr marL="171450" indent="-171450">
              <a:buFont typeface="Arial" panose="020B0604020202020204" pitchFamily="34" charset="0"/>
              <a:buChar char="•"/>
            </a:pPr>
            <a:r>
              <a:rPr lang="zh-CN" altLang="en-US" sz="1000" dirty="0"/>
              <a:t>Temperature (1Hz) Ambient temperature in degrees celsius</a:t>
            </a:r>
            <a:endParaRPr lang="zh-CN" altLang="en-US" sz="10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Helvetica" panose="020B0604020202020204" pitchFamily="34" charset="0"/>
                <a:cs typeface="Helvetica" panose="020B0604020202020204" pitchFamily="34" charset="0"/>
              </a:rPr>
              <a:t>TESTBED</a:t>
            </a:r>
            <a:endParaRPr lang="en-US" altLang="zh-CN" dirty="0">
              <a:latin typeface="Helvetica" panose="020B0604020202020204" pitchFamily="34" charset="0"/>
              <a:cs typeface="Helvetica" panose="020B0604020202020204" pitchFamily="34" charset="0"/>
            </a:endParaRPr>
          </a:p>
        </p:txBody>
      </p:sp>
      <p:pic>
        <p:nvPicPr>
          <p:cNvPr id="100" name="图片 99"/>
          <p:cNvPicPr/>
          <p:nvPr/>
        </p:nvPicPr>
        <p:blipFill>
          <a:blip r:embed="rId1"/>
          <a:stretch>
            <a:fillRect/>
          </a:stretch>
        </p:blipFill>
        <p:spPr>
          <a:xfrm>
            <a:off x="1066800" y="1524001"/>
            <a:ext cx="3810000" cy="1988819"/>
          </a:xfrm>
          <a:prstGeom prst="rect">
            <a:avLst/>
          </a:prstGeom>
          <a:noFill/>
          <a:ln w="9525">
            <a:noFill/>
          </a:ln>
        </p:spPr>
      </p:pic>
      <p:sp>
        <p:nvSpPr>
          <p:cNvPr id="3" name="文本框 2"/>
          <p:cNvSpPr txBox="1"/>
          <p:nvPr/>
        </p:nvSpPr>
        <p:spPr>
          <a:xfrm>
            <a:off x="2339340" y="1295400"/>
            <a:ext cx="1459865" cy="306705"/>
          </a:xfrm>
          <a:prstGeom prst="rect">
            <a:avLst/>
          </a:prstGeom>
          <a:noFill/>
        </p:spPr>
        <p:txBody>
          <a:bodyPr wrap="square" rtlCol="0" anchor="t">
            <a:spAutoFit/>
          </a:bodyPr>
          <a:lstStyle/>
          <a:p>
            <a:r>
              <a:rPr lang="zh-CN" altLang="en-US"/>
              <a:t>ESP32 UWB</a:t>
            </a:r>
            <a:endParaRPr lang="zh-CN" altLang="en-US"/>
          </a:p>
        </p:txBody>
      </p:sp>
      <p:pic>
        <p:nvPicPr>
          <p:cNvPr id="101" name="图片 100"/>
          <p:cNvPicPr/>
          <p:nvPr>
            <p:custDataLst>
              <p:tags r:id="rId2"/>
            </p:custDataLst>
          </p:nvPr>
        </p:nvPicPr>
        <p:blipFill>
          <a:blip r:embed="rId3"/>
          <a:stretch>
            <a:fillRect/>
          </a:stretch>
        </p:blipFill>
        <p:spPr>
          <a:xfrm>
            <a:off x="838200" y="3656648"/>
            <a:ext cx="4744720" cy="2473642"/>
          </a:xfrm>
          <a:prstGeom prst="rect">
            <a:avLst/>
          </a:prstGeom>
          <a:noFill/>
          <a:ln w="9525">
            <a:noFill/>
          </a:ln>
        </p:spPr>
      </p:pic>
      <p:pic>
        <p:nvPicPr>
          <p:cNvPr id="102" name="图片 101"/>
          <p:cNvPicPr/>
          <p:nvPr/>
        </p:nvPicPr>
        <p:blipFill>
          <a:blip r:embed="rId4"/>
          <a:stretch>
            <a:fillRect/>
          </a:stretch>
        </p:blipFill>
        <p:spPr>
          <a:xfrm>
            <a:off x="5029200" y="1552575"/>
            <a:ext cx="6736715" cy="4552315"/>
          </a:xfrm>
          <a:prstGeom prst="rect">
            <a:avLst/>
          </a:prstGeom>
          <a:noFill/>
          <a:ln w="9525">
            <a:noFill/>
          </a:ln>
        </p:spPr>
      </p:pic>
    </p:spTree>
  </p:cSld>
  <p:clrMapOvr>
    <a:masterClrMapping/>
  </p:clrMapOvr>
  <p:transition/>
</p:sld>
</file>

<file path=ppt/tags/tag1.xml><?xml version="1.0" encoding="utf-8"?>
<p:tagLst xmlns:p="http://schemas.openxmlformats.org/presentationml/2006/main">
  <p:tag name="KSO_WM_UNIT_PLACING_PICTURE_USER_VIEWPORT" val="{&quot;height&quot;:3933,&quot;width&quot;:4427}"/>
</p:tagLst>
</file>

<file path=ppt/tags/tag2.xml><?xml version="1.0" encoding="utf-8"?>
<p:tagLst xmlns:p="http://schemas.openxmlformats.org/presentationml/2006/main">
  <p:tag name="KSO_WM_UNIT_PLACING_PICTURE_USER_VIEWPORT" val="{&quot;height&quot;:2424,&quot;width&quot;:2988}"/>
</p:tagLst>
</file>

<file path=ppt/tags/tag3.xml><?xml version="1.0" encoding="utf-8"?>
<p:tagLst xmlns:p="http://schemas.openxmlformats.org/presentationml/2006/main">
  <p:tag name="KSO_WM_UNIT_PLACING_PICTURE_USER_VIEWPORT" val="{&quot;height&quot;:3249,&quot;width&quot;:6033}"/>
</p:tagLst>
</file>

<file path=ppt/tags/tag4.xml><?xml version="1.0" encoding="utf-8"?>
<p:tagLst xmlns:p="http://schemas.openxmlformats.org/presentationml/2006/main">
  <p:tag name="KSO_WPP_MARK_KEY" val="4ce9375b-8405-40b3-ba9d-1eb8b1dd3719"/>
  <p:tag name="COMMONDATA" val="eyJoZGlkIjoiNjQwOGM3MDNhNzkzNWRmMTZjYzc3Y2I1NThmODgzOGIifQ=="/>
</p:tagLst>
</file>

<file path=ppt/theme/theme1.xml><?xml version="1.0" encoding="utf-8"?>
<a:theme xmlns:a="http://schemas.openxmlformats.org/drawingml/2006/main" name="xxx">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12700" cap="sq" cmpd="sng" algn="ctr">
          <a:noFill/>
          <a:prstDash val="solid"/>
          <a:round/>
          <a:headEnd type="none" w="med" len="med"/>
          <a:tailEnd type="none" w="med" len="med"/>
        </a:ln>
      </a:spPr>
      <a:bodyPr vert="horz" wrap="none" lIns="91440" tIns="45720" rIns="91440" bIns="45720" numCol="1" anchor="ctr" anchorCtr="0" compatLnSpc="1"/>
      <a:lstStyle>
        <a:defPPr marL="0" marR="0" indent="0" algn="ctr" defTabSz="903605" rtl="0" eaLnBrk="0" fontAlgn="base" latinLnBrk="0" hangingPunct="0">
          <a:lnSpc>
            <a:spcPct val="100000"/>
          </a:lnSpc>
          <a:spcBef>
            <a:spcPct val="0"/>
          </a:spcBef>
          <a:spcAft>
            <a:spcPct val="0"/>
          </a:spcAft>
          <a:buClr>
            <a:srgbClr val="006B61"/>
          </a:buClr>
          <a:buSzTx/>
          <a:buFontTx/>
          <a:buNone/>
          <a:defRPr kumimoji="0" lang="zh-TW" altLang="en-US" sz="1400" b="1"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12700" cap="sq" cmpd="sng" algn="ctr">
          <a:noFill/>
          <a:prstDash val="solid"/>
          <a:round/>
          <a:headEnd type="none" w="med" len="med"/>
          <a:tailEnd type="none" w="med" len="med"/>
        </a:ln>
      </a:spPr>
      <a:bodyPr vert="horz" wrap="none" lIns="91440" tIns="45720" rIns="91440" bIns="45720" numCol="1" anchor="ctr" anchorCtr="0" compatLnSpc="1"/>
      <a:lstStyle>
        <a:defPPr marL="0" marR="0" indent="0" algn="ctr" defTabSz="903605" rtl="0" eaLnBrk="0" fontAlgn="base" latinLnBrk="0" hangingPunct="0">
          <a:lnSpc>
            <a:spcPct val="100000"/>
          </a:lnSpc>
          <a:spcBef>
            <a:spcPct val="0"/>
          </a:spcBef>
          <a:spcAft>
            <a:spcPct val="0"/>
          </a:spcAft>
          <a:buClr>
            <a:srgbClr val="006B61"/>
          </a:buClr>
          <a:buSzTx/>
          <a:buFontTx/>
          <a:buNone/>
          <a:defRPr kumimoji="0" lang="zh-TW" altLang="en-US" sz="1400" b="1"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3318</Words>
  <Application>WPS 演示</Application>
  <PresentationFormat>宽屏</PresentationFormat>
  <Paragraphs>140</Paragraphs>
  <Slides>14</Slides>
  <Notes>7</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14</vt:i4>
      </vt:variant>
    </vt:vector>
  </HeadingPairs>
  <TitlesOfParts>
    <vt:vector size="34" baseType="lpstr">
      <vt:lpstr>Arial</vt:lpstr>
      <vt:lpstr>SimSun</vt:lpstr>
      <vt:lpstr>Wingdings</vt:lpstr>
      <vt:lpstr>Times</vt:lpstr>
      <vt:lpstr>PMingLiU</vt:lpstr>
      <vt:lpstr>Arial Black</vt:lpstr>
      <vt:lpstr>Times New Roman</vt:lpstr>
      <vt:lpstr>Helvetica</vt:lpstr>
      <vt:lpstr>Abadi</vt:lpstr>
      <vt:lpstr>Microsoft YaHei</vt:lpstr>
      <vt:lpstr>Arial Unicode MS</vt:lpstr>
      <vt:lpstr>DengXian</vt:lpstr>
      <vt:lpstr>PMingLiU-ExtB</vt:lpstr>
      <vt:lpstr>Segoe Print</vt:lpstr>
      <vt:lpstr>xxx</vt:lpstr>
      <vt:lpstr>Acrobat.Document.DC</vt:lpstr>
      <vt:lpstr>Acrobat.Document.DC</vt:lpstr>
      <vt:lpstr>Acrobat.Document.DC</vt:lpstr>
      <vt:lpstr>Acrobat.Document.DC</vt:lpstr>
      <vt:lpstr>Acrobat.Document.DC</vt:lpstr>
      <vt:lpstr>COMMON-WEARS   TESTBED FOR IN-DOOR ACTIVITY DETECTION AND RECOGNITION</vt:lpstr>
      <vt:lpstr>OUTLINE</vt:lpstr>
      <vt:lpstr>ARCHITECTURE FOR MAR</vt:lpstr>
      <vt:lpstr>ARCHITECTURE FOR MAR</vt:lpstr>
      <vt:lpstr>ARCHITECTURE FOR MAR</vt:lpstr>
      <vt:lpstr>ARCHITECTURE FOR MAR</vt:lpstr>
      <vt:lpstr>PowerPoint 演示文稿</vt:lpstr>
      <vt:lpstr>TESTBED</vt:lpstr>
      <vt:lpstr>TESTBED</vt:lpstr>
      <vt:lpstr>USE-CASE 1  For COVID-19</vt:lpstr>
      <vt:lpstr>USE-CASE 2  GROUP WALKING RECOGNITION</vt:lpstr>
      <vt:lpstr>USE-CASE 3</vt:lpstr>
      <vt:lpstr>USE-CASE 3</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Multi-user Activity Recognition in IoT Environment</dc:title>
  <dc:creator>QIMENG LI</dc:creator>
  <cp:lastModifiedBy>ASUS</cp:lastModifiedBy>
  <cp:revision>56</cp:revision>
  <dcterms:created xsi:type="dcterms:W3CDTF">2018-09-05T13:05:00Z</dcterms:created>
  <dcterms:modified xsi:type="dcterms:W3CDTF">2022-12-19T13:19:58Z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99E7C6230519495598D10A5E20250A05</vt:lpwstr>
  </property>
  <property fmtid="{D5CDD505-2E9C-101B-9397-08002B2CF9AE}" pid="3" name="KSOProductBuildVer">
    <vt:lpwstr>2052-11.1.0.12763</vt:lpwstr>
  </property>
</Properties>
</file>